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5"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DM Sans" pitchFamily="2" charset="77"/>
      <p:regular r:id="rId19"/>
    </p:embeddedFont>
    <p:embeddedFont>
      <p:font typeface="DM Sans Italics" pitchFamily="2" charset="77"/>
      <p:regular r:id="rId20"/>
    </p:embeddedFont>
    <p:embeddedFont>
      <p:font typeface="Now Bold" pitchFamily="2" charset="77"/>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8" d="100"/>
          <a:sy n="38" d="100"/>
        </p:scale>
        <p:origin x="712"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font" Target="fonts/font7.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png>
</file>

<file path=ppt/media/image11.sv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svg>
</file>

<file path=ppt/media/image3.png>
</file>

<file path=ppt/media/image4.sv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10/12/23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10/12/23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10/12/23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10/12/23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10.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5.svg"/><Relationship Id="rId4" Type="http://schemas.openxmlformats.org/officeDocument/2006/relationships/image" Target="../media/image11.svg"/><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hyperlink" Target="https://onlineclassnotes.com/2013/01/describe-kpas.html" TargetMode="External"/><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5.png"/><Relationship Id="rId4" Type="http://schemas.openxmlformats.org/officeDocument/2006/relationships/image" Target="../media/image11.sv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png"/><Relationship Id="rId7" Type="http://schemas.openxmlformats.org/officeDocument/2006/relationships/image" Target="../media/image8.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13.png"/><Relationship Id="rId10" Type="http://schemas.openxmlformats.org/officeDocument/2006/relationships/image" Target="../media/image17.png"/><Relationship Id="rId4" Type="http://schemas.openxmlformats.org/officeDocument/2006/relationships/image" Target="../media/image11.svg"/><Relationship Id="rId9" Type="http://schemas.openxmlformats.org/officeDocument/2006/relationships/image" Target="../media/image15.svg"/></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0.png"/><Relationship Id="rId7" Type="http://schemas.openxmlformats.org/officeDocument/2006/relationships/image" Target="../media/image15.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5.png"/><Relationship Id="rId4" Type="http://schemas.openxmlformats.org/officeDocument/2006/relationships/image" Target="../media/image11.svg"/></Relationships>
</file>

<file path=ppt/slides/_rels/slide8.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22.sv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svg"/><Relationship Id="rId4" Type="http://schemas.openxmlformats.org/officeDocument/2006/relationships/image" Target="../media/image19.png"/><Relationship Id="rId9" Type="http://schemas.openxmlformats.org/officeDocument/2006/relationships/image" Target="../media/image24.svg"/></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IN"/>
          </a:p>
        </p:txBody>
      </p:sp>
      <p:sp>
        <p:nvSpPr>
          <p:cNvPr id="3" name="Freeform 3"/>
          <p:cNvSpPr/>
          <p:nvPr/>
        </p:nvSpPr>
        <p:spPr>
          <a:xfrm rot="1748409">
            <a:off x="-1871927" y="7973496"/>
            <a:ext cx="6755091" cy="6130246"/>
          </a:xfrm>
          <a:custGeom>
            <a:avLst/>
            <a:gdLst/>
            <a:ahLst/>
            <a:cxnLst/>
            <a:rect l="l" t="t" r="r" b="b"/>
            <a:pathLst>
              <a:path w="6755091" h="6130246">
                <a:moveTo>
                  <a:pt x="0" y="0"/>
                </a:moveTo>
                <a:lnTo>
                  <a:pt x="6755092" y="0"/>
                </a:lnTo>
                <a:lnTo>
                  <a:pt x="6755092" y="6130246"/>
                </a:lnTo>
                <a:lnTo>
                  <a:pt x="0" y="6130246"/>
                </a:lnTo>
                <a:lnTo>
                  <a:pt x="0" y="0"/>
                </a:lnTo>
                <a:close/>
              </a:path>
            </a:pathLst>
          </a:custGeom>
          <a:blipFill>
            <a:blip r:embed="rId3"/>
            <a:stretch>
              <a:fillRect/>
            </a:stretch>
          </a:blipFill>
        </p:spPr>
        <p:txBody>
          <a:bodyPr/>
          <a:lstStyle/>
          <a:p>
            <a:endParaRPr lang="en-IN"/>
          </a:p>
        </p:txBody>
      </p:sp>
      <p:sp>
        <p:nvSpPr>
          <p:cNvPr id="4" name="Freeform 4"/>
          <p:cNvSpPr/>
          <p:nvPr/>
        </p:nvSpPr>
        <p:spPr>
          <a:xfrm rot="2223819">
            <a:off x="13984628" y="-4012670"/>
            <a:ext cx="12596877" cy="11431666"/>
          </a:xfrm>
          <a:custGeom>
            <a:avLst/>
            <a:gdLst/>
            <a:ahLst/>
            <a:cxnLst/>
            <a:rect l="l" t="t" r="r" b="b"/>
            <a:pathLst>
              <a:path w="12596877" h="11431666">
                <a:moveTo>
                  <a:pt x="0" y="0"/>
                </a:moveTo>
                <a:lnTo>
                  <a:pt x="12596878" y="0"/>
                </a:lnTo>
                <a:lnTo>
                  <a:pt x="12596878" y="11431666"/>
                </a:lnTo>
                <a:lnTo>
                  <a:pt x="0" y="11431666"/>
                </a:lnTo>
                <a:lnTo>
                  <a:pt x="0" y="0"/>
                </a:lnTo>
                <a:close/>
              </a:path>
            </a:pathLst>
          </a:custGeom>
          <a:blipFill>
            <a:blip r:embed="rId3"/>
            <a:stretch>
              <a:fillRect/>
            </a:stretch>
          </a:blipFill>
        </p:spPr>
        <p:txBody>
          <a:bodyPr/>
          <a:lstStyle/>
          <a:p>
            <a:endParaRPr lang="en-IN"/>
          </a:p>
        </p:txBody>
      </p:sp>
      <p:sp>
        <p:nvSpPr>
          <p:cNvPr id="5" name="TextBox 5"/>
          <p:cNvSpPr txBox="1"/>
          <p:nvPr/>
        </p:nvSpPr>
        <p:spPr>
          <a:xfrm>
            <a:off x="1674634" y="3929987"/>
            <a:ext cx="13111664" cy="3728962"/>
          </a:xfrm>
          <a:prstGeom prst="rect">
            <a:avLst/>
          </a:prstGeom>
        </p:spPr>
        <p:txBody>
          <a:bodyPr lIns="0" tIns="0" rIns="0" bIns="0" rtlCol="0" anchor="t">
            <a:spAutoFit/>
          </a:bodyPr>
          <a:lstStyle/>
          <a:p>
            <a:pPr>
              <a:lnSpc>
                <a:spcPts val="14372"/>
              </a:lnSpc>
            </a:pPr>
            <a:r>
              <a:rPr lang="en-US" sz="13307">
                <a:solidFill>
                  <a:srgbClr val="B100E8"/>
                </a:solidFill>
                <a:latin typeface="Now Bold"/>
              </a:rPr>
              <a:t>LAYERED TECHNOLOGY</a:t>
            </a:r>
          </a:p>
        </p:txBody>
      </p:sp>
      <p:sp>
        <p:nvSpPr>
          <p:cNvPr id="6" name="Freeform 6"/>
          <p:cNvSpPr/>
          <p:nvPr/>
        </p:nvSpPr>
        <p:spPr>
          <a:xfrm>
            <a:off x="-1028700" y="-1435399"/>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alphaModFix amt="67000"/>
              <a:extLst>
                <a:ext uri="{96DAC541-7B7A-43D3-8B79-37D633B846F1}">
                  <asvg:svgBlip xmlns:asvg="http://schemas.microsoft.com/office/drawing/2016/SVG/main" r:embed="rId5"/>
                </a:ext>
              </a:extLst>
            </a:blip>
            <a:stretch>
              <a:fillRect/>
            </a:stretch>
          </a:blipFill>
        </p:spPr>
        <p:txBody>
          <a:bodyPr/>
          <a:lstStyle/>
          <a:p>
            <a:endParaRPr lang="en-IN"/>
          </a:p>
        </p:txBody>
      </p:sp>
      <p:sp>
        <p:nvSpPr>
          <p:cNvPr id="7" name="Freeform 7"/>
          <p:cNvSpPr/>
          <p:nvPr/>
        </p:nvSpPr>
        <p:spPr>
          <a:xfrm rot="-8194833">
            <a:off x="14482979" y="8370874"/>
            <a:ext cx="5020066" cy="5020066"/>
          </a:xfrm>
          <a:custGeom>
            <a:avLst/>
            <a:gdLst/>
            <a:ahLst/>
            <a:cxnLst/>
            <a:rect l="l" t="t" r="r" b="b"/>
            <a:pathLst>
              <a:path w="5020066" h="5020066">
                <a:moveTo>
                  <a:pt x="0" y="0"/>
                </a:moveTo>
                <a:lnTo>
                  <a:pt x="5020067" y="0"/>
                </a:lnTo>
                <a:lnTo>
                  <a:pt x="5020067" y="5020066"/>
                </a:lnTo>
                <a:lnTo>
                  <a:pt x="0" y="5020066"/>
                </a:lnTo>
                <a:lnTo>
                  <a:pt x="0" y="0"/>
                </a:lnTo>
                <a:close/>
              </a:path>
            </a:pathLst>
          </a:custGeom>
          <a:blipFill>
            <a:blip r:embed="rId4">
              <a:alphaModFix amt="67000"/>
              <a:extLst>
                <a:ext uri="{96DAC541-7B7A-43D3-8B79-37D633B846F1}">
                  <asvg:svgBlip xmlns:asvg="http://schemas.microsoft.com/office/drawing/2016/SVG/main" r:embed="rId5"/>
                </a:ext>
              </a:extLst>
            </a:blip>
            <a:stretch>
              <a:fillRect/>
            </a:stretch>
          </a:blipFill>
        </p:spPr>
        <p:txBody>
          <a:bodyPr/>
          <a:lstStyle/>
          <a:p>
            <a:endParaRPr lang="en-IN"/>
          </a:p>
        </p:txBody>
      </p:sp>
      <p:sp>
        <p:nvSpPr>
          <p:cNvPr id="8" name="TextBox 8"/>
          <p:cNvSpPr txBox="1"/>
          <p:nvPr/>
        </p:nvSpPr>
        <p:spPr>
          <a:xfrm>
            <a:off x="1674634" y="2546051"/>
            <a:ext cx="13452297" cy="1185147"/>
          </a:xfrm>
          <a:prstGeom prst="rect">
            <a:avLst/>
          </a:prstGeom>
        </p:spPr>
        <p:txBody>
          <a:bodyPr lIns="0" tIns="0" rIns="0" bIns="0" rtlCol="0" anchor="t">
            <a:spAutoFit/>
          </a:bodyPr>
          <a:lstStyle/>
          <a:p>
            <a:pPr>
              <a:lnSpc>
                <a:spcPts val="9533"/>
              </a:lnSpc>
            </a:pPr>
            <a:r>
              <a:rPr lang="en-US" sz="6858">
                <a:solidFill>
                  <a:srgbClr val="048AFF"/>
                </a:solidFill>
                <a:latin typeface="Now Bold"/>
              </a:rPr>
              <a:t>SOFTWARE ENGINEERING</a:t>
            </a:r>
          </a:p>
        </p:txBody>
      </p:sp>
      <p:sp>
        <p:nvSpPr>
          <p:cNvPr id="9" name="TextBox 9"/>
          <p:cNvSpPr txBox="1"/>
          <p:nvPr/>
        </p:nvSpPr>
        <p:spPr>
          <a:xfrm>
            <a:off x="9144000" y="8822522"/>
            <a:ext cx="7827699" cy="914674"/>
          </a:xfrm>
          <a:prstGeom prst="rect">
            <a:avLst/>
          </a:prstGeom>
        </p:spPr>
        <p:txBody>
          <a:bodyPr lIns="0" tIns="0" rIns="0" bIns="0" rtlCol="0" anchor="t">
            <a:spAutoFit/>
          </a:bodyPr>
          <a:lstStyle/>
          <a:p>
            <a:pPr marL="0" lvl="0" indent="0" algn="l">
              <a:lnSpc>
                <a:spcPts val="3583"/>
              </a:lnSpc>
              <a:spcBef>
                <a:spcPct val="0"/>
              </a:spcBef>
            </a:pPr>
            <a:r>
              <a:rPr lang="en-US" sz="2913" dirty="0">
                <a:solidFill>
                  <a:srgbClr val="FFFAEB"/>
                </a:solidFill>
                <a:latin typeface="DM Sans Italics"/>
              </a:rPr>
              <a:t>Presented by: Anvi </a:t>
            </a:r>
            <a:r>
              <a:rPr lang="en-US" sz="2913" dirty="0" err="1">
                <a:solidFill>
                  <a:srgbClr val="FFFAEB"/>
                </a:solidFill>
                <a:latin typeface="DM Sans Italics"/>
              </a:rPr>
              <a:t>Borse</a:t>
            </a:r>
            <a:r>
              <a:rPr lang="en-US" sz="2913" dirty="0">
                <a:solidFill>
                  <a:srgbClr val="FFFAEB"/>
                </a:solidFill>
                <a:latin typeface="DM Sans Italics"/>
              </a:rPr>
              <a:t> </a:t>
            </a:r>
          </a:p>
          <a:p>
            <a:pPr marL="0" lvl="0" indent="0" algn="l">
              <a:lnSpc>
                <a:spcPts val="3583"/>
              </a:lnSpc>
              <a:spcBef>
                <a:spcPct val="0"/>
              </a:spcBef>
            </a:pPr>
            <a:r>
              <a:rPr lang="en-US" sz="2913" dirty="0">
                <a:solidFill>
                  <a:srgbClr val="FFFAEB"/>
                </a:solidFill>
                <a:latin typeface="DM Sans Italics"/>
              </a:rPr>
              <a:t>Roll no. : 21102A0010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txBody>
          <a:bodyPr/>
          <a:lstStyle/>
          <a:p>
            <a:endParaRPr lang="en-IN"/>
          </a:p>
        </p:txBody>
      </p:sp>
      <p:sp>
        <p:nvSpPr>
          <p:cNvPr id="3" name="Freeform 3"/>
          <p:cNvSpPr/>
          <p:nvPr/>
        </p:nvSpPr>
        <p:spPr>
          <a:xfrm rot="-6001244">
            <a:off x="10917706" y="7049713"/>
            <a:ext cx="14283863" cy="12962606"/>
          </a:xfrm>
          <a:custGeom>
            <a:avLst/>
            <a:gdLst/>
            <a:ahLst/>
            <a:cxnLst/>
            <a:rect l="l" t="t" r="r" b="b"/>
            <a:pathLst>
              <a:path w="14283863" h="12962606">
                <a:moveTo>
                  <a:pt x="0" y="0"/>
                </a:moveTo>
                <a:lnTo>
                  <a:pt x="14283863" y="0"/>
                </a:lnTo>
                <a:lnTo>
                  <a:pt x="14283863" y="12962606"/>
                </a:lnTo>
                <a:lnTo>
                  <a:pt x="0" y="12962606"/>
                </a:lnTo>
                <a:lnTo>
                  <a:pt x="0" y="0"/>
                </a:lnTo>
                <a:close/>
              </a:path>
            </a:pathLst>
          </a:custGeom>
          <a:blipFill>
            <a:blip r:embed="rId3"/>
            <a:stretch>
              <a:fillRect/>
            </a:stretch>
          </a:blipFill>
        </p:spPr>
        <p:txBody>
          <a:bodyPr/>
          <a:lstStyle/>
          <a:p>
            <a:endParaRPr lang="en-IN"/>
          </a:p>
        </p:txBody>
      </p:sp>
      <p:sp>
        <p:nvSpPr>
          <p:cNvPr id="4" name="Freeform 4"/>
          <p:cNvSpPr/>
          <p:nvPr/>
        </p:nvSpPr>
        <p:spPr>
          <a:xfrm rot="1084654">
            <a:off x="-6628924" y="-8283079"/>
            <a:ext cx="12596877" cy="11431666"/>
          </a:xfrm>
          <a:custGeom>
            <a:avLst/>
            <a:gdLst/>
            <a:ahLst/>
            <a:cxnLst/>
            <a:rect l="l" t="t" r="r" b="b"/>
            <a:pathLst>
              <a:path w="12596877" h="11431666">
                <a:moveTo>
                  <a:pt x="0" y="0"/>
                </a:moveTo>
                <a:lnTo>
                  <a:pt x="12596877" y="0"/>
                </a:lnTo>
                <a:lnTo>
                  <a:pt x="12596877" y="11431667"/>
                </a:lnTo>
                <a:lnTo>
                  <a:pt x="0" y="11431667"/>
                </a:lnTo>
                <a:lnTo>
                  <a:pt x="0" y="0"/>
                </a:lnTo>
                <a:close/>
              </a:path>
            </a:pathLst>
          </a:custGeom>
          <a:blipFill>
            <a:blip r:embed="rId3"/>
            <a:stretch>
              <a:fillRect/>
            </a:stretch>
          </a:blipFill>
        </p:spPr>
        <p:txBody>
          <a:bodyPr/>
          <a:lstStyle/>
          <a:p>
            <a:endParaRPr lang="en-IN"/>
          </a:p>
        </p:txBody>
      </p:sp>
      <p:sp>
        <p:nvSpPr>
          <p:cNvPr id="5" name="Freeform 5"/>
          <p:cNvSpPr/>
          <p:nvPr/>
        </p:nvSpPr>
        <p:spPr>
          <a:xfrm>
            <a:off x="14545481" y="-693771"/>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4">
              <a:alphaModFix amt="67000"/>
              <a:extLst>
                <a:ext uri="{96DAC541-7B7A-43D3-8B79-37D633B846F1}">
                  <asvg:svgBlip xmlns:asvg="http://schemas.microsoft.com/office/drawing/2016/SVG/main" r:embed="rId5"/>
                </a:ext>
              </a:extLst>
            </a:blip>
            <a:stretch>
              <a:fillRect/>
            </a:stretch>
          </a:blipFill>
        </p:spPr>
        <p:txBody>
          <a:bodyPr/>
          <a:lstStyle/>
          <a:p>
            <a:endParaRPr lang="en-IN"/>
          </a:p>
        </p:txBody>
      </p:sp>
      <p:sp>
        <p:nvSpPr>
          <p:cNvPr id="6" name="TextBox 6"/>
          <p:cNvSpPr txBox="1"/>
          <p:nvPr/>
        </p:nvSpPr>
        <p:spPr>
          <a:xfrm>
            <a:off x="786645" y="4062827"/>
            <a:ext cx="15984961" cy="1951796"/>
          </a:xfrm>
          <a:prstGeom prst="rect">
            <a:avLst/>
          </a:prstGeom>
        </p:spPr>
        <p:txBody>
          <a:bodyPr lIns="0" tIns="0" rIns="0" bIns="0" rtlCol="0" anchor="t">
            <a:spAutoFit/>
          </a:bodyPr>
          <a:lstStyle/>
          <a:p>
            <a:pPr algn="ctr">
              <a:lnSpc>
                <a:spcPts val="15804"/>
              </a:lnSpc>
            </a:pPr>
            <a:r>
              <a:rPr lang="en-US" sz="11369">
                <a:solidFill>
                  <a:srgbClr val="048AFF"/>
                </a:solidFill>
                <a:latin typeface="Now Bold"/>
              </a:rPr>
              <a:t>THANK</a:t>
            </a:r>
            <a:r>
              <a:rPr lang="en-US" sz="11369">
                <a:solidFill>
                  <a:srgbClr val="B100E8"/>
                </a:solidFill>
                <a:latin typeface="Now Bold"/>
              </a:rPr>
              <a:t>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IN"/>
          </a:p>
        </p:txBody>
      </p:sp>
      <p:sp>
        <p:nvSpPr>
          <p:cNvPr id="3" name="Freeform 3"/>
          <p:cNvSpPr/>
          <p:nvPr/>
        </p:nvSpPr>
        <p:spPr>
          <a:xfrm>
            <a:off x="-689719" y="-1276542"/>
            <a:ext cx="2556280" cy="2553085"/>
          </a:xfrm>
          <a:custGeom>
            <a:avLst/>
            <a:gdLst/>
            <a:ahLst/>
            <a:cxnLst/>
            <a:rect l="l" t="t" r="r" b="b"/>
            <a:pathLst>
              <a:path w="2556280" h="2553085">
                <a:moveTo>
                  <a:pt x="0" y="0"/>
                </a:moveTo>
                <a:lnTo>
                  <a:pt x="2556280" y="0"/>
                </a:lnTo>
                <a:lnTo>
                  <a:pt x="2556280" y="2553084"/>
                </a:lnTo>
                <a:lnTo>
                  <a:pt x="0" y="2553084"/>
                </a:lnTo>
                <a:lnTo>
                  <a:pt x="0" y="0"/>
                </a:lnTo>
                <a:close/>
              </a:path>
            </a:pathLst>
          </a:custGeom>
          <a:blipFill>
            <a:blip r:embed="rId3"/>
            <a:stretch>
              <a:fillRect/>
            </a:stretch>
          </a:blipFill>
        </p:spPr>
        <p:txBody>
          <a:bodyPr/>
          <a:lstStyle/>
          <a:p>
            <a:endParaRPr lang="en-IN"/>
          </a:p>
        </p:txBody>
      </p:sp>
      <p:grpSp>
        <p:nvGrpSpPr>
          <p:cNvPr id="4" name="Group 4"/>
          <p:cNvGrpSpPr>
            <a:grpSpLocks noChangeAspect="1"/>
          </p:cNvGrpSpPr>
          <p:nvPr/>
        </p:nvGrpSpPr>
        <p:grpSpPr>
          <a:xfrm>
            <a:off x="9589607" y="0"/>
            <a:ext cx="8698393" cy="10400373"/>
            <a:chOff x="0" y="0"/>
            <a:chExt cx="8603361" cy="10286746"/>
          </a:xfrm>
        </p:grpSpPr>
        <p:sp>
          <p:nvSpPr>
            <p:cNvPr id="5" name="Freeform 5"/>
            <p:cNvSpPr/>
            <p:nvPr/>
          </p:nvSpPr>
          <p:spPr>
            <a:xfrm>
              <a:off x="-2794" y="-128"/>
              <a:ext cx="8606155" cy="10286874"/>
            </a:xfrm>
            <a:custGeom>
              <a:avLst/>
              <a:gdLst/>
              <a:ahLst/>
              <a:cxnLst/>
              <a:rect l="l" t="t" r="r" b="b"/>
              <a:pathLst>
                <a:path w="8606155" h="10286874">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4"/>
              <a:stretch>
                <a:fillRect l="-88158" r="-34900"/>
              </a:stretch>
            </a:blipFill>
          </p:spPr>
          <p:txBody>
            <a:bodyPr/>
            <a:lstStyle/>
            <a:p>
              <a:endParaRPr lang="en-IN"/>
            </a:p>
          </p:txBody>
        </p:sp>
      </p:grpSp>
      <p:sp>
        <p:nvSpPr>
          <p:cNvPr id="6" name="Freeform 6"/>
          <p:cNvSpPr/>
          <p:nvPr/>
        </p:nvSpPr>
        <p:spPr>
          <a:xfrm>
            <a:off x="7584476" y="8616204"/>
            <a:ext cx="4010261" cy="4005248"/>
          </a:xfrm>
          <a:custGeom>
            <a:avLst/>
            <a:gdLst/>
            <a:ahLst/>
            <a:cxnLst/>
            <a:rect l="l" t="t" r="r" b="b"/>
            <a:pathLst>
              <a:path w="4010261" h="4005248">
                <a:moveTo>
                  <a:pt x="0" y="0"/>
                </a:moveTo>
                <a:lnTo>
                  <a:pt x="4010261" y="0"/>
                </a:lnTo>
                <a:lnTo>
                  <a:pt x="4010261" y="4005248"/>
                </a:lnTo>
                <a:lnTo>
                  <a:pt x="0" y="4005248"/>
                </a:lnTo>
                <a:lnTo>
                  <a:pt x="0" y="0"/>
                </a:lnTo>
                <a:close/>
              </a:path>
            </a:pathLst>
          </a:custGeom>
          <a:blipFill>
            <a:blip r:embed="rId3"/>
            <a:stretch>
              <a:fillRect/>
            </a:stretch>
          </a:blipFill>
        </p:spPr>
        <p:txBody>
          <a:bodyPr/>
          <a:lstStyle/>
          <a:p>
            <a:endParaRPr lang="en-IN"/>
          </a:p>
        </p:txBody>
      </p:sp>
      <p:sp>
        <p:nvSpPr>
          <p:cNvPr id="7" name="Freeform 7"/>
          <p:cNvSpPr/>
          <p:nvPr/>
        </p:nvSpPr>
        <p:spPr>
          <a:xfrm>
            <a:off x="-855821" y="7696585"/>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5">
              <a:alphaModFix amt="67000"/>
              <a:extLst>
                <a:ext uri="{96DAC541-7B7A-43D3-8B79-37D633B846F1}">
                  <asvg:svgBlip xmlns:asvg="http://schemas.microsoft.com/office/drawing/2016/SVG/main" r:embed="rId6"/>
                </a:ext>
              </a:extLst>
            </a:blip>
            <a:stretch>
              <a:fillRect/>
            </a:stretch>
          </a:blipFill>
        </p:spPr>
        <p:txBody>
          <a:bodyPr/>
          <a:lstStyle/>
          <a:p>
            <a:endParaRPr lang="en-IN"/>
          </a:p>
        </p:txBody>
      </p:sp>
      <p:sp>
        <p:nvSpPr>
          <p:cNvPr id="8" name="Freeform 8"/>
          <p:cNvSpPr/>
          <p:nvPr/>
        </p:nvSpPr>
        <p:spPr>
          <a:xfrm>
            <a:off x="14792965" y="-4982246"/>
            <a:ext cx="8083465" cy="8073361"/>
          </a:xfrm>
          <a:custGeom>
            <a:avLst/>
            <a:gdLst/>
            <a:ahLst/>
            <a:cxnLst/>
            <a:rect l="l" t="t" r="r" b="b"/>
            <a:pathLst>
              <a:path w="8083465" h="8073361">
                <a:moveTo>
                  <a:pt x="0" y="0"/>
                </a:moveTo>
                <a:lnTo>
                  <a:pt x="8083465" y="0"/>
                </a:lnTo>
                <a:lnTo>
                  <a:pt x="8083465" y="8073361"/>
                </a:lnTo>
                <a:lnTo>
                  <a:pt x="0" y="8073361"/>
                </a:lnTo>
                <a:lnTo>
                  <a:pt x="0" y="0"/>
                </a:lnTo>
                <a:close/>
              </a:path>
            </a:pathLst>
          </a:custGeom>
          <a:blipFill>
            <a:blip r:embed="rId3"/>
            <a:stretch>
              <a:fillRect/>
            </a:stretch>
          </a:blipFill>
        </p:spPr>
        <p:txBody>
          <a:bodyPr/>
          <a:lstStyle/>
          <a:p>
            <a:endParaRPr lang="en-IN"/>
          </a:p>
        </p:txBody>
      </p:sp>
      <p:sp>
        <p:nvSpPr>
          <p:cNvPr id="9" name="TextBox 9"/>
          <p:cNvSpPr txBox="1"/>
          <p:nvPr/>
        </p:nvSpPr>
        <p:spPr>
          <a:xfrm>
            <a:off x="2151875" y="1567915"/>
            <a:ext cx="8618591" cy="1672008"/>
          </a:xfrm>
          <a:prstGeom prst="rect">
            <a:avLst/>
          </a:prstGeom>
        </p:spPr>
        <p:txBody>
          <a:bodyPr lIns="0" tIns="0" rIns="0" bIns="0" rtlCol="0" anchor="t">
            <a:spAutoFit/>
          </a:bodyPr>
          <a:lstStyle/>
          <a:p>
            <a:pPr>
              <a:lnSpc>
                <a:spcPts val="6617"/>
              </a:lnSpc>
            </a:pPr>
            <a:r>
              <a:rPr lang="en-US" sz="4760">
                <a:solidFill>
                  <a:srgbClr val="048AFF"/>
                </a:solidFill>
                <a:latin typeface="Now Bold"/>
              </a:rPr>
              <a:t>SOFTWARE ENGINEERING LAYERS</a:t>
            </a:r>
          </a:p>
        </p:txBody>
      </p:sp>
      <p:sp>
        <p:nvSpPr>
          <p:cNvPr id="10" name="TextBox 10"/>
          <p:cNvSpPr txBox="1"/>
          <p:nvPr/>
        </p:nvSpPr>
        <p:spPr>
          <a:xfrm>
            <a:off x="2151875" y="3495686"/>
            <a:ext cx="6992125" cy="5120518"/>
          </a:xfrm>
          <a:prstGeom prst="rect">
            <a:avLst/>
          </a:prstGeom>
        </p:spPr>
        <p:txBody>
          <a:bodyPr lIns="0" tIns="0" rIns="0" bIns="0" rtlCol="0" anchor="t">
            <a:spAutoFit/>
          </a:bodyPr>
          <a:lstStyle/>
          <a:p>
            <a:pPr algn="just">
              <a:lnSpc>
                <a:spcPts val="3784"/>
              </a:lnSpc>
            </a:pPr>
            <a:r>
              <a:rPr lang="en-US" sz="2845" spc="93">
                <a:solidFill>
                  <a:srgbClr val="FFFFFF"/>
                </a:solidFill>
                <a:latin typeface="DM Sans"/>
              </a:rPr>
              <a:t>Software Engineering is a layered technology. It is the application of principles used in the field of engineering, which usually deals with physical systems, to the design, development, testing, deployment and management of systems. The main objective of software engineering layers is to help software developers obtain high-quality software.</a:t>
            </a:r>
          </a:p>
          <a:p>
            <a:pPr>
              <a:lnSpc>
                <a:spcPts val="2986"/>
              </a:lnSpc>
            </a:pPr>
            <a:endParaRPr lang="en-US" sz="2845" spc="93">
              <a:solidFill>
                <a:srgbClr val="FFFFFF"/>
              </a:solidFill>
              <a:latin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IN"/>
          </a:p>
        </p:txBody>
      </p:sp>
      <p:sp>
        <p:nvSpPr>
          <p:cNvPr id="3" name="Freeform 3"/>
          <p:cNvSpPr/>
          <p:nvPr/>
        </p:nvSpPr>
        <p:spPr>
          <a:xfrm rot="2223819">
            <a:off x="-4572963" y="4006074"/>
            <a:ext cx="9665112" cy="8771089"/>
          </a:xfrm>
          <a:custGeom>
            <a:avLst/>
            <a:gdLst/>
            <a:ahLst/>
            <a:cxnLst/>
            <a:rect l="l" t="t" r="r" b="b"/>
            <a:pathLst>
              <a:path w="9665112" h="8771089">
                <a:moveTo>
                  <a:pt x="0" y="0"/>
                </a:moveTo>
                <a:lnTo>
                  <a:pt x="9665112" y="0"/>
                </a:lnTo>
                <a:lnTo>
                  <a:pt x="9665112" y="8771089"/>
                </a:lnTo>
                <a:lnTo>
                  <a:pt x="0" y="8771089"/>
                </a:lnTo>
                <a:lnTo>
                  <a:pt x="0" y="0"/>
                </a:lnTo>
                <a:close/>
              </a:path>
            </a:pathLst>
          </a:custGeom>
          <a:blipFill>
            <a:blip r:embed="rId3"/>
            <a:stretch>
              <a:fillRect/>
            </a:stretch>
          </a:blipFill>
        </p:spPr>
        <p:txBody>
          <a:bodyPr/>
          <a:lstStyle/>
          <a:p>
            <a:endParaRPr lang="en-IN"/>
          </a:p>
        </p:txBody>
      </p:sp>
      <p:grpSp>
        <p:nvGrpSpPr>
          <p:cNvPr id="4" name="Group 4"/>
          <p:cNvGrpSpPr/>
          <p:nvPr/>
        </p:nvGrpSpPr>
        <p:grpSpPr>
          <a:xfrm rot="5400000">
            <a:off x="4245868" y="-1126185"/>
            <a:ext cx="8728949" cy="12539371"/>
            <a:chOff x="0" y="0"/>
            <a:chExt cx="2298983" cy="3302550"/>
          </a:xfrm>
        </p:grpSpPr>
        <p:sp>
          <p:nvSpPr>
            <p:cNvPr id="5" name="Freeform 5"/>
            <p:cNvSpPr/>
            <p:nvPr/>
          </p:nvSpPr>
          <p:spPr>
            <a:xfrm>
              <a:off x="0" y="0"/>
              <a:ext cx="2298983" cy="3302550"/>
            </a:xfrm>
            <a:custGeom>
              <a:avLst/>
              <a:gdLst/>
              <a:ahLst/>
              <a:cxnLst/>
              <a:rect l="l" t="t" r="r" b="b"/>
              <a:pathLst>
                <a:path w="2298983" h="3302550">
                  <a:moveTo>
                    <a:pt x="0" y="0"/>
                  </a:moveTo>
                  <a:lnTo>
                    <a:pt x="2298983" y="0"/>
                  </a:lnTo>
                  <a:lnTo>
                    <a:pt x="2298983" y="3302550"/>
                  </a:lnTo>
                  <a:lnTo>
                    <a:pt x="0" y="3302550"/>
                  </a:lnTo>
                  <a:close/>
                </a:path>
              </a:pathLst>
            </a:custGeom>
            <a:solidFill>
              <a:srgbClr val="000000">
                <a:alpha val="0"/>
              </a:srgbClr>
            </a:solidFill>
            <a:ln w="38100" cap="sq">
              <a:solidFill>
                <a:srgbClr val="048AFF"/>
              </a:solidFill>
              <a:prstDash val="solid"/>
              <a:miter/>
            </a:ln>
          </p:spPr>
          <p:txBody>
            <a:bodyPr/>
            <a:lstStyle/>
            <a:p>
              <a:endParaRPr lang="en-IN"/>
            </a:p>
          </p:txBody>
        </p:sp>
        <p:sp>
          <p:nvSpPr>
            <p:cNvPr id="6" name="TextBox 6"/>
            <p:cNvSpPr txBox="1"/>
            <p:nvPr/>
          </p:nvSpPr>
          <p:spPr>
            <a:xfrm>
              <a:off x="0" y="-9525"/>
              <a:ext cx="812800" cy="822325"/>
            </a:xfrm>
            <a:prstGeom prst="rect">
              <a:avLst/>
            </a:prstGeom>
          </p:spPr>
          <p:txBody>
            <a:bodyPr lIns="50800" tIns="50800" rIns="50800" bIns="50800" rtlCol="0" anchor="ctr"/>
            <a:lstStyle/>
            <a:p>
              <a:pPr algn="ctr">
                <a:lnSpc>
                  <a:spcPts val="3131"/>
                </a:lnSpc>
              </a:pPr>
              <a:endParaRPr/>
            </a:p>
          </p:txBody>
        </p:sp>
      </p:grpSp>
      <p:sp>
        <p:nvSpPr>
          <p:cNvPr id="7" name="Freeform 7"/>
          <p:cNvSpPr/>
          <p:nvPr/>
        </p:nvSpPr>
        <p:spPr>
          <a:xfrm>
            <a:off x="15132358" y="7708556"/>
            <a:ext cx="1769644" cy="1711728"/>
          </a:xfrm>
          <a:custGeom>
            <a:avLst/>
            <a:gdLst/>
            <a:ahLst/>
            <a:cxnLst/>
            <a:rect l="l" t="t" r="r" b="b"/>
            <a:pathLst>
              <a:path w="1769644" h="1711728">
                <a:moveTo>
                  <a:pt x="0" y="0"/>
                </a:moveTo>
                <a:lnTo>
                  <a:pt x="1769644" y="0"/>
                </a:lnTo>
                <a:lnTo>
                  <a:pt x="1769644" y="1711729"/>
                </a:lnTo>
                <a:lnTo>
                  <a:pt x="0" y="171172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grpSp>
        <p:nvGrpSpPr>
          <p:cNvPr id="8" name="Group 8"/>
          <p:cNvGrpSpPr/>
          <p:nvPr/>
        </p:nvGrpSpPr>
        <p:grpSpPr>
          <a:xfrm>
            <a:off x="16017180" y="-1431186"/>
            <a:ext cx="3656258" cy="365625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txBody>
            <a:bodyPr/>
            <a:lstStyle/>
            <a:p>
              <a:endParaRPr lang="en-IN"/>
            </a:p>
          </p:txBody>
        </p:sp>
        <p:sp>
          <p:nvSpPr>
            <p:cNvPr id="10" name="TextBox 10"/>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11" name="Freeform 11"/>
          <p:cNvSpPr/>
          <p:nvPr/>
        </p:nvSpPr>
        <p:spPr>
          <a:xfrm>
            <a:off x="2662424" y="1355944"/>
            <a:ext cx="11895835" cy="7575113"/>
          </a:xfrm>
          <a:custGeom>
            <a:avLst/>
            <a:gdLst/>
            <a:ahLst/>
            <a:cxnLst/>
            <a:rect l="l" t="t" r="r" b="b"/>
            <a:pathLst>
              <a:path w="11895835" h="7575113">
                <a:moveTo>
                  <a:pt x="0" y="0"/>
                </a:moveTo>
                <a:lnTo>
                  <a:pt x="11895836" y="0"/>
                </a:lnTo>
                <a:lnTo>
                  <a:pt x="11895836" y="7575112"/>
                </a:lnTo>
                <a:lnTo>
                  <a:pt x="0" y="7575112"/>
                </a:lnTo>
                <a:lnTo>
                  <a:pt x="0" y="0"/>
                </a:lnTo>
                <a:close/>
              </a:path>
            </a:pathLst>
          </a:custGeom>
          <a:blipFill>
            <a:blip r:embed="rId6"/>
            <a:stretch>
              <a:fillRect/>
            </a:stretch>
          </a:blipFill>
        </p:spPr>
        <p:txBody>
          <a:bodyPr/>
          <a:lstStyle/>
          <a:p>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IN"/>
          </a:p>
        </p:txBody>
      </p:sp>
      <p:grpSp>
        <p:nvGrpSpPr>
          <p:cNvPr id="3" name="Group 3"/>
          <p:cNvGrpSpPr/>
          <p:nvPr/>
        </p:nvGrpSpPr>
        <p:grpSpPr>
          <a:xfrm>
            <a:off x="1028700" y="2241360"/>
            <a:ext cx="5804281" cy="5804281"/>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txBody>
            <a:bodyPr/>
            <a:lstStyle/>
            <a:p>
              <a:endParaRPr lang="en-IN"/>
            </a:p>
          </p:txBody>
        </p:sp>
        <p:sp>
          <p:nvSpPr>
            <p:cNvPr id="5" name="TextBox 5"/>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6" name="AutoShape 6"/>
          <p:cNvSpPr/>
          <p:nvPr/>
        </p:nvSpPr>
        <p:spPr>
          <a:xfrm flipV="1">
            <a:off x="8320898" y="1875610"/>
            <a:ext cx="0" cy="6074738"/>
          </a:xfrm>
          <a:prstGeom prst="line">
            <a:avLst/>
          </a:prstGeom>
          <a:ln w="66675" cap="rnd">
            <a:solidFill>
              <a:srgbClr val="3652DD"/>
            </a:solidFill>
            <a:prstDash val="sysDot"/>
            <a:headEnd type="none" w="sm" len="sm"/>
            <a:tailEnd type="none" w="sm" len="sm"/>
          </a:ln>
        </p:spPr>
        <p:txBody>
          <a:bodyPr/>
          <a:lstStyle/>
          <a:p>
            <a:endParaRPr lang="en-IN"/>
          </a:p>
        </p:txBody>
      </p:sp>
      <p:sp>
        <p:nvSpPr>
          <p:cNvPr id="7" name="Freeform 7"/>
          <p:cNvSpPr/>
          <p:nvPr/>
        </p:nvSpPr>
        <p:spPr>
          <a:xfrm>
            <a:off x="-3670682" y="6085510"/>
            <a:ext cx="8403333" cy="8403333"/>
          </a:xfrm>
          <a:custGeom>
            <a:avLst/>
            <a:gdLst/>
            <a:ahLst/>
            <a:cxnLst/>
            <a:rect l="l" t="t" r="r" b="b"/>
            <a:pathLst>
              <a:path w="8403333" h="8403333">
                <a:moveTo>
                  <a:pt x="0" y="0"/>
                </a:moveTo>
                <a:lnTo>
                  <a:pt x="8403333" y="0"/>
                </a:lnTo>
                <a:lnTo>
                  <a:pt x="8403333" y="8403333"/>
                </a:lnTo>
                <a:lnTo>
                  <a:pt x="0" y="840333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grpSp>
        <p:nvGrpSpPr>
          <p:cNvPr id="8" name="Group 8"/>
          <p:cNvGrpSpPr>
            <a:grpSpLocks noChangeAspect="1"/>
          </p:cNvGrpSpPr>
          <p:nvPr/>
        </p:nvGrpSpPr>
        <p:grpSpPr>
          <a:xfrm>
            <a:off x="1327793" y="2540463"/>
            <a:ext cx="5206095" cy="5206074"/>
            <a:chOff x="0" y="0"/>
            <a:chExt cx="6350000" cy="6349975"/>
          </a:xfrm>
        </p:grpSpPr>
        <p:sp>
          <p:nvSpPr>
            <p:cNvPr id="9" name="Freeform 9"/>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44548" r="-44548" b="-12359"/>
              </a:stretch>
            </a:blipFill>
          </p:spPr>
          <p:txBody>
            <a:bodyPr/>
            <a:lstStyle/>
            <a:p>
              <a:endParaRPr lang="en-IN"/>
            </a:p>
          </p:txBody>
        </p:sp>
      </p:grpSp>
      <p:sp>
        <p:nvSpPr>
          <p:cNvPr id="10" name="TextBox 10"/>
          <p:cNvSpPr txBox="1"/>
          <p:nvPr/>
        </p:nvSpPr>
        <p:spPr>
          <a:xfrm>
            <a:off x="9946055" y="1732906"/>
            <a:ext cx="6009198" cy="912132"/>
          </a:xfrm>
          <a:prstGeom prst="rect">
            <a:avLst/>
          </a:prstGeom>
        </p:spPr>
        <p:txBody>
          <a:bodyPr lIns="0" tIns="0" rIns="0" bIns="0" rtlCol="0" anchor="t">
            <a:spAutoFit/>
          </a:bodyPr>
          <a:lstStyle/>
          <a:p>
            <a:pPr algn="ctr">
              <a:lnSpc>
                <a:spcPts val="7370"/>
              </a:lnSpc>
            </a:pPr>
            <a:r>
              <a:rPr lang="en-US" sz="5302">
                <a:solidFill>
                  <a:srgbClr val="048AFF"/>
                </a:solidFill>
                <a:latin typeface="Now Bold"/>
              </a:rPr>
              <a:t>QUALITY </a:t>
            </a:r>
            <a:r>
              <a:rPr lang="en-US" sz="5302">
                <a:solidFill>
                  <a:srgbClr val="B100E8"/>
                </a:solidFill>
                <a:latin typeface="Now Bold"/>
              </a:rPr>
              <a:t>FOCUS</a:t>
            </a:r>
          </a:p>
        </p:txBody>
      </p:sp>
      <p:sp>
        <p:nvSpPr>
          <p:cNvPr id="11" name="TextBox 11"/>
          <p:cNvSpPr txBox="1"/>
          <p:nvPr/>
        </p:nvSpPr>
        <p:spPr>
          <a:xfrm>
            <a:off x="9854997" y="2989831"/>
            <a:ext cx="6191313" cy="4278763"/>
          </a:xfrm>
          <a:prstGeom prst="rect">
            <a:avLst/>
          </a:prstGeom>
        </p:spPr>
        <p:txBody>
          <a:bodyPr lIns="0" tIns="0" rIns="0" bIns="0" rtlCol="0" anchor="t">
            <a:spAutoFit/>
          </a:bodyPr>
          <a:lstStyle/>
          <a:p>
            <a:pPr algn="just">
              <a:lnSpc>
                <a:spcPts val="3439"/>
              </a:lnSpc>
            </a:pPr>
            <a:r>
              <a:rPr lang="en-US" sz="2586">
                <a:solidFill>
                  <a:srgbClr val="FFFFFF"/>
                </a:solidFill>
                <a:latin typeface="DM Sans"/>
              </a:rPr>
              <a:t>Software engineering must rest on an organizational commitment to quality. Total quality management and similar philosophies foster a continuous process improvement culture, and this culture ultimately leads to the development of increasingly more mature approaches to software engineering. The bedrock that supports software engineering is a quality focus.</a:t>
            </a:r>
          </a:p>
        </p:txBody>
      </p:sp>
      <p:sp>
        <p:nvSpPr>
          <p:cNvPr id="12" name="Freeform 12"/>
          <p:cNvSpPr/>
          <p:nvPr/>
        </p:nvSpPr>
        <p:spPr>
          <a:xfrm rot="-1486492">
            <a:off x="15563637" y="7376116"/>
            <a:ext cx="3391326" cy="3387087"/>
          </a:xfrm>
          <a:custGeom>
            <a:avLst/>
            <a:gdLst/>
            <a:ahLst/>
            <a:cxnLst/>
            <a:rect l="l" t="t" r="r" b="b"/>
            <a:pathLst>
              <a:path w="3391326" h="3387087">
                <a:moveTo>
                  <a:pt x="0" y="0"/>
                </a:moveTo>
                <a:lnTo>
                  <a:pt x="3391326" y="0"/>
                </a:lnTo>
                <a:lnTo>
                  <a:pt x="3391326" y="3387086"/>
                </a:lnTo>
                <a:lnTo>
                  <a:pt x="0" y="3387086"/>
                </a:lnTo>
                <a:lnTo>
                  <a:pt x="0" y="0"/>
                </a:lnTo>
                <a:close/>
              </a:path>
            </a:pathLst>
          </a:custGeom>
          <a:blipFill>
            <a:blip r:embed="rId6"/>
            <a:stretch>
              <a:fillRect/>
            </a:stretch>
          </a:blipFill>
        </p:spPr>
        <p:txBody>
          <a:bodyPr/>
          <a:lstStyle/>
          <a:p>
            <a:endParaRPr lang="en-IN"/>
          </a:p>
        </p:txBody>
      </p:sp>
      <p:sp>
        <p:nvSpPr>
          <p:cNvPr id="13" name="Freeform 13"/>
          <p:cNvSpPr/>
          <p:nvPr/>
        </p:nvSpPr>
        <p:spPr>
          <a:xfrm>
            <a:off x="17002125" y="80633"/>
            <a:ext cx="1469330" cy="1421243"/>
          </a:xfrm>
          <a:custGeom>
            <a:avLst/>
            <a:gdLst/>
            <a:ahLst/>
            <a:cxnLst/>
            <a:rect l="l" t="t" r="r" b="b"/>
            <a:pathLst>
              <a:path w="1469330" h="1421243">
                <a:moveTo>
                  <a:pt x="0" y="0"/>
                </a:moveTo>
                <a:lnTo>
                  <a:pt x="1469331" y="0"/>
                </a:lnTo>
                <a:lnTo>
                  <a:pt x="1469331" y="1421243"/>
                </a:lnTo>
                <a:lnTo>
                  <a:pt x="0" y="142124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IN"/>
          </a:p>
        </p:txBody>
      </p:sp>
      <p:sp>
        <p:nvSpPr>
          <p:cNvPr id="14" name="Freeform 14"/>
          <p:cNvSpPr/>
          <p:nvPr/>
        </p:nvSpPr>
        <p:spPr>
          <a:xfrm>
            <a:off x="14449099" y="-3395061"/>
            <a:ext cx="8403333" cy="8403333"/>
          </a:xfrm>
          <a:custGeom>
            <a:avLst/>
            <a:gdLst/>
            <a:ahLst/>
            <a:cxnLst/>
            <a:rect l="l" t="t" r="r" b="b"/>
            <a:pathLst>
              <a:path w="8403333" h="8403333">
                <a:moveTo>
                  <a:pt x="0" y="0"/>
                </a:moveTo>
                <a:lnTo>
                  <a:pt x="8403332" y="0"/>
                </a:lnTo>
                <a:lnTo>
                  <a:pt x="8403332" y="8403332"/>
                </a:lnTo>
                <a:lnTo>
                  <a:pt x="0" y="8403332"/>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txBody>
          <a:bodyPr/>
          <a:lstStyle/>
          <a:p>
            <a:endParaRPr lang="en-IN"/>
          </a:p>
        </p:txBody>
      </p:sp>
      <p:sp>
        <p:nvSpPr>
          <p:cNvPr id="3" name="TextBox 3"/>
          <p:cNvSpPr txBox="1"/>
          <p:nvPr/>
        </p:nvSpPr>
        <p:spPr>
          <a:xfrm>
            <a:off x="2200267" y="2047986"/>
            <a:ext cx="6009123" cy="1156010"/>
          </a:xfrm>
          <a:prstGeom prst="rect">
            <a:avLst/>
          </a:prstGeom>
        </p:spPr>
        <p:txBody>
          <a:bodyPr lIns="0" tIns="0" rIns="0" bIns="0" rtlCol="0" anchor="t">
            <a:spAutoFit/>
          </a:bodyPr>
          <a:lstStyle/>
          <a:p>
            <a:pPr marL="0" lvl="0" indent="0">
              <a:lnSpc>
                <a:spcPts val="9347"/>
              </a:lnSpc>
              <a:spcBef>
                <a:spcPct val="0"/>
              </a:spcBef>
            </a:pPr>
            <a:r>
              <a:rPr lang="en-US" sz="6725">
                <a:solidFill>
                  <a:srgbClr val="B100E8"/>
                </a:solidFill>
                <a:latin typeface="Now Bold"/>
              </a:rPr>
              <a:t>PROCESS</a:t>
            </a:r>
          </a:p>
        </p:txBody>
      </p:sp>
      <p:sp>
        <p:nvSpPr>
          <p:cNvPr id="4" name="Freeform 4"/>
          <p:cNvSpPr/>
          <p:nvPr/>
        </p:nvSpPr>
        <p:spPr>
          <a:xfrm>
            <a:off x="-7106657" y="4005016"/>
            <a:ext cx="17894953" cy="17894953"/>
          </a:xfrm>
          <a:custGeom>
            <a:avLst/>
            <a:gdLst/>
            <a:ahLst/>
            <a:cxnLst/>
            <a:rect l="l" t="t" r="r" b="b"/>
            <a:pathLst>
              <a:path w="17894953" h="17894953">
                <a:moveTo>
                  <a:pt x="0" y="0"/>
                </a:moveTo>
                <a:lnTo>
                  <a:pt x="17894952" y="0"/>
                </a:lnTo>
                <a:lnTo>
                  <a:pt x="17894952" y="17894952"/>
                </a:lnTo>
                <a:lnTo>
                  <a:pt x="0" y="178949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5" name="Freeform 5"/>
          <p:cNvSpPr/>
          <p:nvPr/>
        </p:nvSpPr>
        <p:spPr>
          <a:xfrm>
            <a:off x="-824620" y="-1132633"/>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txBody>
          <a:bodyPr/>
          <a:lstStyle/>
          <a:p>
            <a:endParaRPr lang="en-IN"/>
          </a:p>
        </p:txBody>
      </p:sp>
      <p:sp>
        <p:nvSpPr>
          <p:cNvPr id="6" name="Freeform 6"/>
          <p:cNvSpPr/>
          <p:nvPr/>
        </p:nvSpPr>
        <p:spPr>
          <a:xfrm>
            <a:off x="16633710" y="8634778"/>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txBody>
          <a:bodyPr/>
          <a:lstStyle/>
          <a:p>
            <a:endParaRPr lang="en-IN"/>
          </a:p>
        </p:txBody>
      </p:sp>
      <p:grpSp>
        <p:nvGrpSpPr>
          <p:cNvPr id="7" name="Group 7"/>
          <p:cNvGrpSpPr>
            <a:grpSpLocks noChangeAspect="1"/>
          </p:cNvGrpSpPr>
          <p:nvPr/>
        </p:nvGrpSpPr>
        <p:grpSpPr>
          <a:xfrm>
            <a:off x="9898953" y="2501717"/>
            <a:ext cx="8014315" cy="5510874"/>
            <a:chOff x="0" y="0"/>
            <a:chExt cx="6159500" cy="4235450"/>
          </a:xfrm>
        </p:grpSpPr>
        <p:sp>
          <p:nvSpPr>
            <p:cNvPr id="8" name="Freeform 8"/>
            <p:cNvSpPr/>
            <p:nvPr/>
          </p:nvSpPr>
          <p:spPr>
            <a:xfrm rot="-102000">
              <a:off x="-45495" y="-90433"/>
              <a:ext cx="6250489" cy="4416315"/>
            </a:xfrm>
            <a:custGeom>
              <a:avLst/>
              <a:gdLst/>
              <a:ahLst/>
              <a:cxnLst/>
              <a:rect l="l" t="t" r="r" b="b"/>
              <a:pathLst>
                <a:path w="6250489" h="4416315">
                  <a:moveTo>
                    <a:pt x="6140815" y="4416316"/>
                  </a:moveTo>
                  <a:lnTo>
                    <a:pt x="0" y="3695343"/>
                  </a:lnTo>
                  <a:lnTo>
                    <a:pt x="109675" y="0"/>
                  </a:lnTo>
                  <a:lnTo>
                    <a:pt x="6250490" y="720973"/>
                  </a:lnTo>
                  <a:close/>
                </a:path>
              </a:pathLst>
            </a:custGeom>
            <a:blipFill>
              <a:blip r:embed="rId6"/>
              <a:stretch>
                <a:fillRect l="-19147" t="-31616" b="-37015"/>
              </a:stretch>
            </a:blipFill>
          </p:spPr>
          <p:txBody>
            <a:bodyPr/>
            <a:lstStyle/>
            <a:p>
              <a:endParaRPr lang="en-IN"/>
            </a:p>
          </p:txBody>
        </p:sp>
      </p:grpSp>
      <p:sp>
        <p:nvSpPr>
          <p:cNvPr id="9" name="TextBox 9"/>
          <p:cNvSpPr txBox="1"/>
          <p:nvPr/>
        </p:nvSpPr>
        <p:spPr>
          <a:xfrm>
            <a:off x="2200267" y="3274081"/>
            <a:ext cx="6009123" cy="4964674"/>
          </a:xfrm>
          <a:prstGeom prst="rect">
            <a:avLst/>
          </a:prstGeom>
        </p:spPr>
        <p:txBody>
          <a:bodyPr lIns="0" tIns="0" rIns="0" bIns="0" rtlCol="0" anchor="t">
            <a:spAutoFit/>
          </a:bodyPr>
          <a:lstStyle/>
          <a:p>
            <a:pPr algn="just">
              <a:lnSpc>
                <a:spcPts val="3367"/>
              </a:lnSpc>
            </a:pPr>
            <a:r>
              <a:rPr lang="en-US" sz="2306">
                <a:solidFill>
                  <a:srgbClr val="FFFFFF"/>
                </a:solidFill>
                <a:latin typeface="DM Sans"/>
              </a:rPr>
              <a:t>The foundation for software engineering is the process layer. Process defines a framework for a set of </a:t>
            </a:r>
            <a:r>
              <a:rPr lang="en-US" sz="2306">
                <a:solidFill>
                  <a:srgbClr val="FFFFFF"/>
                </a:solidFill>
                <a:latin typeface="DM Sans"/>
                <a:hlinkClick r:id="rId7" tooltip="https://onlineclassnotes.com/2013/01/describe-kpas.html"/>
              </a:rPr>
              <a:t>Key Process Areas</a:t>
            </a:r>
            <a:r>
              <a:rPr lang="en-US" sz="2306">
                <a:solidFill>
                  <a:srgbClr val="FFFFFF"/>
                </a:solidFill>
                <a:latin typeface="DM Sans"/>
              </a:rPr>
              <a:t>. that must be established for effective delivery of software engineering technology. Consequently, this establishes the context in which technical methods are applied, work products such as models, documents, data, reports, forms, etc. are produced, milestones are established, quality is ensured, and change is properly managed.</a:t>
            </a:r>
          </a:p>
          <a:p>
            <a:pPr>
              <a:lnSpc>
                <a:spcPts val="3000"/>
              </a:lnSpc>
            </a:pPr>
            <a:endParaRPr lang="en-US" sz="2306">
              <a:solidFill>
                <a:srgbClr val="FFFFFF"/>
              </a:solidFill>
              <a:latin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txBody>
          <a:bodyPr/>
          <a:lstStyle/>
          <a:p>
            <a:endParaRPr lang="en-IN"/>
          </a:p>
        </p:txBody>
      </p:sp>
      <p:sp>
        <p:nvSpPr>
          <p:cNvPr id="3" name="Freeform 3"/>
          <p:cNvSpPr/>
          <p:nvPr/>
        </p:nvSpPr>
        <p:spPr>
          <a:xfrm>
            <a:off x="-3670682" y="3485348"/>
            <a:ext cx="11003495" cy="11003495"/>
          </a:xfrm>
          <a:custGeom>
            <a:avLst/>
            <a:gdLst/>
            <a:ahLst/>
            <a:cxnLst/>
            <a:rect l="l" t="t" r="r" b="b"/>
            <a:pathLst>
              <a:path w="11003495" h="11003495">
                <a:moveTo>
                  <a:pt x="0" y="0"/>
                </a:moveTo>
                <a:lnTo>
                  <a:pt x="11003496" y="0"/>
                </a:lnTo>
                <a:lnTo>
                  <a:pt x="11003496" y="11003495"/>
                </a:lnTo>
                <a:lnTo>
                  <a:pt x="0" y="1100349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rot="-1486492">
            <a:off x="15563637" y="7376116"/>
            <a:ext cx="3391326" cy="3387087"/>
          </a:xfrm>
          <a:custGeom>
            <a:avLst/>
            <a:gdLst/>
            <a:ahLst/>
            <a:cxnLst/>
            <a:rect l="l" t="t" r="r" b="b"/>
            <a:pathLst>
              <a:path w="3391326" h="3387087">
                <a:moveTo>
                  <a:pt x="0" y="0"/>
                </a:moveTo>
                <a:lnTo>
                  <a:pt x="3391326" y="0"/>
                </a:lnTo>
                <a:lnTo>
                  <a:pt x="3391326" y="3387086"/>
                </a:lnTo>
                <a:lnTo>
                  <a:pt x="0" y="3387086"/>
                </a:lnTo>
                <a:lnTo>
                  <a:pt x="0" y="0"/>
                </a:lnTo>
                <a:close/>
              </a:path>
            </a:pathLst>
          </a:custGeom>
          <a:blipFill>
            <a:blip r:embed="rId5"/>
            <a:stretch>
              <a:fillRect/>
            </a:stretch>
          </a:blipFill>
        </p:spPr>
        <p:txBody>
          <a:bodyPr/>
          <a:lstStyle/>
          <a:p>
            <a:endParaRPr lang="en-IN"/>
          </a:p>
        </p:txBody>
      </p:sp>
      <p:sp>
        <p:nvSpPr>
          <p:cNvPr id="5" name="Freeform 5"/>
          <p:cNvSpPr/>
          <p:nvPr/>
        </p:nvSpPr>
        <p:spPr>
          <a:xfrm>
            <a:off x="17002125" y="80633"/>
            <a:ext cx="1469330" cy="1421243"/>
          </a:xfrm>
          <a:custGeom>
            <a:avLst/>
            <a:gdLst/>
            <a:ahLst/>
            <a:cxnLst/>
            <a:rect l="l" t="t" r="r" b="b"/>
            <a:pathLst>
              <a:path w="1469330" h="1421243">
                <a:moveTo>
                  <a:pt x="0" y="0"/>
                </a:moveTo>
                <a:lnTo>
                  <a:pt x="1469331" y="0"/>
                </a:lnTo>
                <a:lnTo>
                  <a:pt x="1469331" y="1421243"/>
                </a:lnTo>
                <a:lnTo>
                  <a:pt x="0" y="142124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sp>
        <p:nvSpPr>
          <p:cNvPr id="6" name="Freeform 6"/>
          <p:cNvSpPr/>
          <p:nvPr/>
        </p:nvSpPr>
        <p:spPr>
          <a:xfrm>
            <a:off x="-3943188" y="-3534880"/>
            <a:ext cx="12911038" cy="12911038"/>
          </a:xfrm>
          <a:custGeom>
            <a:avLst/>
            <a:gdLst/>
            <a:ahLst/>
            <a:cxnLst/>
            <a:rect l="l" t="t" r="r" b="b"/>
            <a:pathLst>
              <a:path w="12911038" h="12911038">
                <a:moveTo>
                  <a:pt x="0" y="0"/>
                </a:moveTo>
                <a:lnTo>
                  <a:pt x="12911038" y="0"/>
                </a:lnTo>
                <a:lnTo>
                  <a:pt x="12911038" y="12911038"/>
                </a:lnTo>
                <a:lnTo>
                  <a:pt x="0" y="12911038"/>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IN"/>
          </a:p>
        </p:txBody>
      </p:sp>
      <p:grpSp>
        <p:nvGrpSpPr>
          <p:cNvPr id="7" name="Group 7"/>
          <p:cNvGrpSpPr>
            <a:grpSpLocks noChangeAspect="1"/>
          </p:cNvGrpSpPr>
          <p:nvPr/>
        </p:nvGrpSpPr>
        <p:grpSpPr>
          <a:xfrm>
            <a:off x="4858817" y="1985411"/>
            <a:ext cx="7783554" cy="4464553"/>
            <a:chOff x="0" y="0"/>
            <a:chExt cx="7981950" cy="4578350"/>
          </a:xfrm>
        </p:grpSpPr>
        <p:sp>
          <p:nvSpPr>
            <p:cNvPr id="8" name="Freeform 8"/>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txBody>
            <a:bodyPr/>
            <a:lstStyle/>
            <a:p>
              <a:endParaRPr lang="en-IN"/>
            </a:p>
          </p:txBody>
        </p:sp>
        <p:sp>
          <p:nvSpPr>
            <p:cNvPr id="9" name="Freeform 9"/>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txBody>
            <a:bodyPr/>
            <a:lstStyle/>
            <a:p>
              <a:endParaRPr lang="en-IN"/>
            </a:p>
          </p:txBody>
        </p:sp>
        <p:sp>
          <p:nvSpPr>
            <p:cNvPr id="10" name="Freeform 10"/>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txBody>
            <a:bodyPr/>
            <a:lstStyle/>
            <a:p>
              <a:endParaRPr lang="en-IN"/>
            </a:p>
          </p:txBody>
        </p:sp>
        <p:sp>
          <p:nvSpPr>
            <p:cNvPr id="11" name="Freeform 11"/>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txBody>
            <a:bodyPr/>
            <a:lstStyle/>
            <a:p>
              <a:endParaRPr lang="en-IN"/>
            </a:p>
          </p:txBody>
        </p:sp>
        <p:sp>
          <p:nvSpPr>
            <p:cNvPr id="12" name="Freeform 12"/>
            <p:cNvSpPr/>
            <p:nvPr/>
          </p:nvSpPr>
          <p:spPr>
            <a:xfrm>
              <a:off x="962660" y="276860"/>
              <a:ext cx="6055360" cy="3789680"/>
            </a:xfrm>
            <a:custGeom>
              <a:avLst/>
              <a:gdLst/>
              <a:ahLst/>
              <a:cxnLst/>
              <a:rect l="l" t="t" r="r" b="b"/>
              <a:pathLst>
                <a:path w="6055360" h="3789680">
                  <a:moveTo>
                    <a:pt x="0" y="0"/>
                  </a:moveTo>
                  <a:lnTo>
                    <a:pt x="6055360" y="0"/>
                  </a:lnTo>
                  <a:lnTo>
                    <a:pt x="6055360" y="3789680"/>
                  </a:lnTo>
                  <a:lnTo>
                    <a:pt x="0" y="3789680"/>
                  </a:lnTo>
                  <a:close/>
                </a:path>
              </a:pathLst>
            </a:custGeom>
            <a:blipFill>
              <a:blip r:embed="rId10"/>
              <a:stretch>
                <a:fillRect l="-22898" t="-18928" r="-29266" b="-33173"/>
              </a:stretch>
            </a:blipFill>
          </p:spPr>
          <p:txBody>
            <a:bodyPr/>
            <a:lstStyle/>
            <a:p>
              <a:endParaRPr lang="en-IN"/>
            </a:p>
          </p:txBody>
        </p:sp>
      </p:grpSp>
      <p:sp>
        <p:nvSpPr>
          <p:cNvPr id="13" name="TextBox 13"/>
          <p:cNvSpPr txBox="1"/>
          <p:nvPr/>
        </p:nvSpPr>
        <p:spPr>
          <a:xfrm>
            <a:off x="5745995" y="701830"/>
            <a:ext cx="6009198" cy="912132"/>
          </a:xfrm>
          <a:prstGeom prst="rect">
            <a:avLst/>
          </a:prstGeom>
        </p:spPr>
        <p:txBody>
          <a:bodyPr lIns="0" tIns="0" rIns="0" bIns="0" rtlCol="0" anchor="t">
            <a:spAutoFit/>
          </a:bodyPr>
          <a:lstStyle/>
          <a:p>
            <a:pPr algn="ctr">
              <a:lnSpc>
                <a:spcPts val="7370"/>
              </a:lnSpc>
            </a:pPr>
            <a:r>
              <a:rPr lang="en-US" sz="5302">
                <a:solidFill>
                  <a:srgbClr val="048AFF"/>
                </a:solidFill>
                <a:latin typeface="Now Bold"/>
              </a:rPr>
              <a:t>METHODS</a:t>
            </a:r>
          </a:p>
        </p:txBody>
      </p:sp>
      <p:sp>
        <p:nvSpPr>
          <p:cNvPr id="14" name="TextBox 14"/>
          <p:cNvSpPr txBox="1"/>
          <p:nvPr/>
        </p:nvSpPr>
        <p:spPr>
          <a:xfrm>
            <a:off x="3689601" y="6909536"/>
            <a:ext cx="10121987" cy="2466621"/>
          </a:xfrm>
          <a:prstGeom prst="rect">
            <a:avLst/>
          </a:prstGeom>
        </p:spPr>
        <p:txBody>
          <a:bodyPr lIns="0" tIns="0" rIns="0" bIns="0" rtlCol="0" anchor="t">
            <a:spAutoFit/>
          </a:bodyPr>
          <a:lstStyle/>
          <a:p>
            <a:pPr algn="just">
              <a:lnSpc>
                <a:spcPts val="3970"/>
              </a:lnSpc>
            </a:pPr>
            <a:r>
              <a:rPr lang="en-US" sz="2985">
                <a:solidFill>
                  <a:srgbClr val="FFFFFF"/>
                </a:solidFill>
                <a:latin typeface="DM Sans"/>
              </a:rPr>
              <a:t>Software Engineering methods provide the technical “how to’s for building software“. Methods encompass a broad array of tasks that include communication, requirements analysis, design modelling, program construction, testing and support.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txBody>
          <a:bodyPr/>
          <a:lstStyle/>
          <a:p>
            <a:endParaRPr lang="en-IN"/>
          </a:p>
        </p:txBody>
      </p:sp>
      <p:sp>
        <p:nvSpPr>
          <p:cNvPr id="3" name="Freeform 3"/>
          <p:cNvSpPr/>
          <p:nvPr/>
        </p:nvSpPr>
        <p:spPr>
          <a:xfrm>
            <a:off x="10994814" y="-6298779"/>
            <a:ext cx="17894953" cy="17894953"/>
          </a:xfrm>
          <a:custGeom>
            <a:avLst/>
            <a:gdLst/>
            <a:ahLst/>
            <a:cxnLst/>
            <a:rect l="l" t="t" r="r" b="b"/>
            <a:pathLst>
              <a:path w="17894953" h="17894953">
                <a:moveTo>
                  <a:pt x="0" y="0"/>
                </a:moveTo>
                <a:lnTo>
                  <a:pt x="17894952" y="0"/>
                </a:lnTo>
                <a:lnTo>
                  <a:pt x="17894952" y="17894952"/>
                </a:lnTo>
                <a:lnTo>
                  <a:pt x="0" y="178949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a:p>
        </p:txBody>
      </p:sp>
      <p:sp>
        <p:nvSpPr>
          <p:cNvPr id="4" name="Freeform 4"/>
          <p:cNvSpPr/>
          <p:nvPr/>
        </p:nvSpPr>
        <p:spPr>
          <a:xfrm>
            <a:off x="-824620" y="-1132633"/>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txBody>
          <a:bodyPr/>
          <a:lstStyle/>
          <a:p>
            <a:endParaRPr lang="en-IN"/>
          </a:p>
        </p:txBody>
      </p:sp>
      <p:sp>
        <p:nvSpPr>
          <p:cNvPr id="5" name="Freeform 5"/>
          <p:cNvSpPr/>
          <p:nvPr/>
        </p:nvSpPr>
        <p:spPr>
          <a:xfrm>
            <a:off x="16633710" y="8634778"/>
            <a:ext cx="3308580" cy="3304444"/>
          </a:xfrm>
          <a:custGeom>
            <a:avLst/>
            <a:gdLst/>
            <a:ahLst/>
            <a:cxnLst/>
            <a:rect l="l" t="t" r="r" b="b"/>
            <a:pathLst>
              <a:path w="3308580" h="3304444">
                <a:moveTo>
                  <a:pt x="0" y="0"/>
                </a:moveTo>
                <a:lnTo>
                  <a:pt x="3308580" y="0"/>
                </a:lnTo>
                <a:lnTo>
                  <a:pt x="3308580" y="3304444"/>
                </a:lnTo>
                <a:lnTo>
                  <a:pt x="0" y="3304444"/>
                </a:lnTo>
                <a:lnTo>
                  <a:pt x="0" y="0"/>
                </a:lnTo>
                <a:close/>
              </a:path>
            </a:pathLst>
          </a:custGeom>
          <a:blipFill>
            <a:blip r:embed="rId5"/>
            <a:stretch>
              <a:fillRect/>
            </a:stretch>
          </a:blipFill>
        </p:spPr>
        <p:txBody>
          <a:bodyPr/>
          <a:lstStyle/>
          <a:p>
            <a:endParaRPr lang="en-IN"/>
          </a:p>
        </p:txBody>
      </p:sp>
      <p:sp>
        <p:nvSpPr>
          <p:cNvPr id="6" name="Freeform 6"/>
          <p:cNvSpPr/>
          <p:nvPr/>
        </p:nvSpPr>
        <p:spPr>
          <a:xfrm>
            <a:off x="-5625849" y="4345088"/>
            <a:ext cx="12911038" cy="12911038"/>
          </a:xfrm>
          <a:custGeom>
            <a:avLst/>
            <a:gdLst/>
            <a:ahLst/>
            <a:cxnLst/>
            <a:rect l="l" t="t" r="r" b="b"/>
            <a:pathLst>
              <a:path w="12911038" h="12911038">
                <a:moveTo>
                  <a:pt x="0" y="0"/>
                </a:moveTo>
                <a:lnTo>
                  <a:pt x="12911038" y="0"/>
                </a:lnTo>
                <a:lnTo>
                  <a:pt x="12911038" y="12911039"/>
                </a:lnTo>
                <a:lnTo>
                  <a:pt x="0" y="1291103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grpSp>
        <p:nvGrpSpPr>
          <p:cNvPr id="7" name="Group 7"/>
          <p:cNvGrpSpPr>
            <a:grpSpLocks noChangeAspect="1"/>
          </p:cNvGrpSpPr>
          <p:nvPr/>
        </p:nvGrpSpPr>
        <p:grpSpPr>
          <a:xfrm>
            <a:off x="1681988" y="3576904"/>
            <a:ext cx="5376514" cy="4554223"/>
            <a:chOff x="0" y="0"/>
            <a:chExt cx="2374900" cy="2011680"/>
          </a:xfrm>
        </p:grpSpPr>
        <p:sp>
          <p:nvSpPr>
            <p:cNvPr id="8" name="Freeform 8"/>
            <p:cNvSpPr/>
            <p:nvPr/>
          </p:nvSpPr>
          <p:spPr>
            <a:xfrm rot="-24000">
              <a:off x="-7401" y="-2146"/>
              <a:ext cx="2377839" cy="2007229"/>
            </a:xfrm>
            <a:custGeom>
              <a:avLst/>
              <a:gdLst/>
              <a:ahLst/>
              <a:cxnLst/>
              <a:rect l="l" t="t" r="r" b="b"/>
              <a:pathLst>
                <a:path w="2377839" h="2007229">
                  <a:moveTo>
                    <a:pt x="2375607" y="1785875"/>
                  </a:moveTo>
                  <a:cubicBezTo>
                    <a:pt x="2377839" y="1284229"/>
                    <a:pt x="2367334" y="605959"/>
                    <a:pt x="2370827" y="105591"/>
                  </a:cubicBezTo>
                  <a:cubicBezTo>
                    <a:pt x="2370880" y="97971"/>
                    <a:pt x="2372204" y="90360"/>
                    <a:pt x="2372248" y="84010"/>
                  </a:cubicBezTo>
                  <a:cubicBezTo>
                    <a:pt x="2370987" y="82731"/>
                    <a:pt x="2369717" y="82723"/>
                    <a:pt x="2368456" y="81444"/>
                  </a:cubicBezTo>
                  <a:cubicBezTo>
                    <a:pt x="2368456" y="81444"/>
                    <a:pt x="2367177" y="82705"/>
                    <a:pt x="2367168" y="83975"/>
                  </a:cubicBezTo>
                  <a:cubicBezTo>
                    <a:pt x="2364584" y="90307"/>
                    <a:pt x="2359504" y="90271"/>
                    <a:pt x="2354424" y="90236"/>
                  </a:cubicBezTo>
                  <a:cubicBezTo>
                    <a:pt x="2348083" y="88922"/>
                    <a:pt x="2341778" y="82527"/>
                    <a:pt x="2334140" y="85014"/>
                  </a:cubicBezTo>
                  <a:cubicBezTo>
                    <a:pt x="2331591" y="86266"/>
                    <a:pt x="2326529" y="83691"/>
                    <a:pt x="2325277" y="81142"/>
                  </a:cubicBezTo>
                  <a:cubicBezTo>
                    <a:pt x="2321502" y="76036"/>
                    <a:pt x="2316422" y="76000"/>
                    <a:pt x="2311325" y="78505"/>
                  </a:cubicBezTo>
                  <a:cubicBezTo>
                    <a:pt x="2308776" y="79757"/>
                    <a:pt x="2306245" y="78469"/>
                    <a:pt x="2303705" y="78452"/>
                  </a:cubicBezTo>
                  <a:cubicBezTo>
                    <a:pt x="2299895" y="78425"/>
                    <a:pt x="2294824" y="77120"/>
                    <a:pt x="2291023" y="75823"/>
                  </a:cubicBezTo>
                  <a:cubicBezTo>
                    <a:pt x="2289753" y="75814"/>
                    <a:pt x="2287222" y="74526"/>
                    <a:pt x="2285952" y="74518"/>
                  </a:cubicBezTo>
                  <a:cubicBezTo>
                    <a:pt x="2282151" y="73221"/>
                    <a:pt x="2278368" y="69384"/>
                    <a:pt x="2274522" y="74438"/>
                  </a:cubicBezTo>
                  <a:cubicBezTo>
                    <a:pt x="2274522" y="74438"/>
                    <a:pt x="2271982" y="74420"/>
                    <a:pt x="2270721" y="73141"/>
                  </a:cubicBezTo>
                  <a:cubicBezTo>
                    <a:pt x="2269469" y="70592"/>
                    <a:pt x="2268226" y="66774"/>
                    <a:pt x="2266973" y="64225"/>
                  </a:cubicBezTo>
                  <a:cubicBezTo>
                    <a:pt x="2264460" y="60397"/>
                    <a:pt x="2264504" y="54047"/>
                    <a:pt x="2260712" y="51481"/>
                  </a:cubicBezTo>
                  <a:cubicBezTo>
                    <a:pt x="2258181" y="50193"/>
                    <a:pt x="2256920" y="48914"/>
                    <a:pt x="2255668" y="46365"/>
                  </a:cubicBezTo>
                  <a:cubicBezTo>
                    <a:pt x="2255677" y="45095"/>
                    <a:pt x="2253146" y="43808"/>
                    <a:pt x="2253155" y="42538"/>
                  </a:cubicBezTo>
                  <a:lnTo>
                    <a:pt x="2249371" y="38701"/>
                  </a:lnTo>
                  <a:cubicBezTo>
                    <a:pt x="2248119" y="36152"/>
                    <a:pt x="2246876" y="32334"/>
                    <a:pt x="2244345" y="31046"/>
                  </a:cubicBezTo>
                  <a:cubicBezTo>
                    <a:pt x="2239291" y="27201"/>
                    <a:pt x="2238057" y="22112"/>
                    <a:pt x="2240641" y="15780"/>
                  </a:cubicBezTo>
                  <a:cubicBezTo>
                    <a:pt x="2236840" y="14483"/>
                    <a:pt x="2234318" y="11926"/>
                    <a:pt x="2230508" y="11899"/>
                  </a:cubicBezTo>
                  <a:cubicBezTo>
                    <a:pt x="2215259" y="13063"/>
                    <a:pt x="2198732" y="15487"/>
                    <a:pt x="2183484" y="16651"/>
                  </a:cubicBezTo>
                  <a:cubicBezTo>
                    <a:pt x="2180944" y="16633"/>
                    <a:pt x="2177125" y="17876"/>
                    <a:pt x="2175846" y="19138"/>
                  </a:cubicBezTo>
                  <a:cubicBezTo>
                    <a:pt x="2165642" y="25416"/>
                    <a:pt x="2155517" y="20266"/>
                    <a:pt x="2145367" y="18925"/>
                  </a:cubicBezTo>
                  <a:cubicBezTo>
                    <a:pt x="2137747" y="18872"/>
                    <a:pt x="2130154" y="15008"/>
                    <a:pt x="2122543" y="13685"/>
                  </a:cubicBezTo>
                  <a:cubicBezTo>
                    <a:pt x="2113662" y="12353"/>
                    <a:pt x="2106033" y="13570"/>
                    <a:pt x="2097152" y="12238"/>
                  </a:cubicBezTo>
                  <a:cubicBezTo>
                    <a:pt x="2095882" y="12229"/>
                    <a:pt x="2094621" y="10950"/>
                    <a:pt x="2093360" y="9671"/>
                  </a:cubicBezTo>
                  <a:cubicBezTo>
                    <a:pt x="2090847" y="5844"/>
                    <a:pt x="2085758" y="7078"/>
                    <a:pt x="2083209" y="8331"/>
                  </a:cubicBezTo>
                  <a:cubicBezTo>
                    <a:pt x="2079381" y="10844"/>
                    <a:pt x="2078085" y="14645"/>
                    <a:pt x="2075518" y="18437"/>
                  </a:cubicBezTo>
                  <a:cubicBezTo>
                    <a:pt x="2069160" y="19663"/>
                    <a:pt x="2060261" y="20871"/>
                    <a:pt x="2053885" y="24636"/>
                  </a:cubicBezTo>
                  <a:cubicBezTo>
                    <a:pt x="2048787" y="27141"/>
                    <a:pt x="2046238" y="28393"/>
                    <a:pt x="2042446" y="25826"/>
                  </a:cubicBezTo>
                  <a:lnTo>
                    <a:pt x="2041167" y="27087"/>
                  </a:lnTo>
                  <a:cubicBezTo>
                    <a:pt x="2043689" y="29645"/>
                    <a:pt x="2044933" y="33464"/>
                    <a:pt x="2047455" y="36022"/>
                  </a:cubicBezTo>
                  <a:cubicBezTo>
                    <a:pt x="2043636" y="37265"/>
                    <a:pt x="2038539" y="39769"/>
                    <a:pt x="2036007" y="38482"/>
                  </a:cubicBezTo>
                  <a:cubicBezTo>
                    <a:pt x="2029667" y="37167"/>
                    <a:pt x="2027109" y="39690"/>
                    <a:pt x="2022011" y="42194"/>
                  </a:cubicBezTo>
                  <a:cubicBezTo>
                    <a:pt x="2016905" y="45969"/>
                    <a:pt x="2010537" y="48464"/>
                    <a:pt x="2005439" y="50969"/>
                  </a:cubicBezTo>
                  <a:cubicBezTo>
                    <a:pt x="2004169" y="50960"/>
                    <a:pt x="2002900" y="50951"/>
                    <a:pt x="2001638" y="49672"/>
                  </a:cubicBezTo>
                  <a:cubicBezTo>
                    <a:pt x="2000368" y="49663"/>
                    <a:pt x="1999107" y="48384"/>
                    <a:pt x="1999107" y="48384"/>
                  </a:cubicBezTo>
                  <a:cubicBezTo>
                    <a:pt x="1992740" y="50880"/>
                    <a:pt x="1986372" y="53376"/>
                    <a:pt x="1980040" y="50791"/>
                  </a:cubicBezTo>
                  <a:cubicBezTo>
                    <a:pt x="1978770" y="50782"/>
                    <a:pt x="1978761" y="52052"/>
                    <a:pt x="1977491" y="52044"/>
                  </a:cubicBezTo>
                  <a:cubicBezTo>
                    <a:pt x="1969854" y="54530"/>
                    <a:pt x="1964712" y="63385"/>
                    <a:pt x="1954552" y="63314"/>
                  </a:cubicBezTo>
                  <a:cubicBezTo>
                    <a:pt x="1946932" y="63260"/>
                    <a:pt x="1939268" y="69557"/>
                    <a:pt x="1931648" y="69504"/>
                  </a:cubicBezTo>
                  <a:cubicBezTo>
                    <a:pt x="1922750" y="70712"/>
                    <a:pt x="1915112" y="73199"/>
                    <a:pt x="1907466" y="76955"/>
                  </a:cubicBezTo>
                  <a:cubicBezTo>
                    <a:pt x="1904917" y="78208"/>
                    <a:pt x="1902377" y="78190"/>
                    <a:pt x="1901107" y="78181"/>
                  </a:cubicBezTo>
                  <a:cubicBezTo>
                    <a:pt x="1894775" y="75597"/>
                    <a:pt x="1890938" y="79380"/>
                    <a:pt x="1888372" y="83172"/>
                  </a:cubicBezTo>
                  <a:cubicBezTo>
                    <a:pt x="1881960" y="92018"/>
                    <a:pt x="1871782" y="94487"/>
                    <a:pt x="1862875" y="96964"/>
                  </a:cubicBezTo>
                  <a:cubicBezTo>
                    <a:pt x="1851428" y="99425"/>
                    <a:pt x="1839989" y="100615"/>
                    <a:pt x="1828550" y="101805"/>
                  </a:cubicBezTo>
                  <a:cubicBezTo>
                    <a:pt x="1827280" y="101796"/>
                    <a:pt x="1825984" y="105597"/>
                    <a:pt x="1823435" y="106849"/>
                  </a:cubicBezTo>
                  <a:cubicBezTo>
                    <a:pt x="1822165" y="106841"/>
                    <a:pt x="1820904" y="105562"/>
                    <a:pt x="1820904" y="105562"/>
                  </a:cubicBezTo>
                  <a:cubicBezTo>
                    <a:pt x="1814501" y="113137"/>
                    <a:pt x="1810611" y="124540"/>
                    <a:pt x="1797920" y="123182"/>
                  </a:cubicBezTo>
                  <a:lnTo>
                    <a:pt x="1796650" y="123173"/>
                  </a:lnTo>
                  <a:cubicBezTo>
                    <a:pt x="1786446" y="129452"/>
                    <a:pt x="1776304" y="126841"/>
                    <a:pt x="1767432" y="124239"/>
                  </a:cubicBezTo>
                  <a:cubicBezTo>
                    <a:pt x="1764892" y="124221"/>
                    <a:pt x="1761100" y="121655"/>
                    <a:pt x="1759848" y="119106"/>
                  </a:cubicBezTo>
                  <a:cubicBezTo>
                    <a:pt x="1756091" y="111459"/>
                    <a:pt x="1745949" y="108848"/>
                    <a:pt x="1738312" y="111335"/>
                  </a:cubicBezTo>
                  <a:cubicBezTo>
                    <a:pt x="1731944" y="113831"/>
                    <a:pt x="1725585" y="115056"/>
                    <a:pt x="1719218" y="117552"/>
                  </a:cubicBezTo>
                  <a:cubicBezTo>
                    <a:pt x="1709040" y="120021"/>
                    <a:pt x="1700142" y="121229"/>
                    <a:pt x="1690017" y="116078"/>
                  </a:cubicBezTo>
                  <a:cubicBezTo>
                    <a:pt x="1679893" y="110927"/>
                    <a:pt x="1672247" y="114684"/>
                    <a:pt x="1667087" y="126078"/>
                  </a:cubicBezTo>
                  <a:cubicBezTo>
                    <a:pt x="1663224" y="133672"/>
                    <a:pt x="1653055" y="134871"/>
                    <a:pt x="1646749" y="128476"/>
                  </a:cubicBezTo>
                  <a:cubicBezTo>
                    <a:pt x="1642966" y="124640"/>
                    <a:pt x="1640417" y="125892"/>
                    <a:pt x="1636590" y="128405"/>
                  </a:cubicBezTo>
                  <a:lnTo>
                    <a:pt x="1628917" y="135972"/>
                  </a:lnTo>
                  <a:cubicBezTo>
                    <a:pt x="1627638" y="137233"/>
                    <a:pt x="1625098" y="137215"/>
                    <a:pt x="1623828" y="137207"/>
                  </a:cubicBezTo>
                  <a:lnTo>
                    <a:pt x="1616208" y="137153"/>
                  </a:lnTo>
                  <a:cubicBezTo>
                    <a:pt x="1611128" y="137118"/>
                    <a:pt x="1606057" y="135813"/>
                    <a:pt x="1600986" y="134507"/>
                  </a:cubicBezTo>
                  <a:cubicBezTo>
                    <a:pt x="1594645" y="133193"/>
                    <a:pt x="1589592" y="129347"/>
                    <a:pt x="1583251" y="128033"/>
                  </a:cubicBezTo>
                  <a:cubicBezTo>
                    <a:pt x="1573100" y="126692"/>
                    <a:pt x="1570622" y="117785"/>
                    <a:pt x="1566857" y="111408"/>
                  </a:cubicBezTo>
                  <a:cubicBezTo>
                    <a:pt x="1564343" y="107581"/>
                    <a:pt x="1559299" y="102465"/>
                    <a:pt x="1554210" y="103700"/>
                  </a:cubicBezTo>
                  <a:cubicBezTo>
                    <a:pt x="1549113" y="106204"/>
                    <a:pt x="1544050" y="103629"/>
                    <a:pt x="1540249" y="102332"/>
                  </a:cubicBezTo>
                  <a:cubicBezTo>
                    <a:pt x="1538979" y="102323"/>
                    <a:pt x="1536448" y="101036"/>
                    <a:pt x="1535178" y="101027"/>
                  </a:cubicBezTo>
                  <a:cubicBezTo>
                    <a:pt x="1526306" y="98425"/>
                    <a:pt x="1519921" y="103460"/>
                    <a:pt x="1513527" y="109766"/>
                  </a:cubicBezTo>
                  <a:lnTo>
                    <a:pt x="1508411" y="114810"/>
                  </a:lnTo>
                  <a:cubicBezTo>
                    <a:pt x="1507133" y="116071"/>
                    <a:pt x="1507115" y="118611"/>
                    <a:pt x="1505836" y="119872"/>
                  </a:cubicBezTo>
                  <a:cubicBezTo>
                    <a:pt x="1498172" y="126169"/>
                    <a:pt x="1490570" y="123576"/>
                    <a:pt x="1481707" y="119704"/>
                  </a:cubicBezTo>
                  <a:cubicBezTo>
                    <a:pt x="1474113" y="115841"/>
                    <a:pt x="1465197" y="119589"/>
                    <a:pt x="1462604" y="127191"/>
                  </a:cubicBezTo>
                  <a:cubicBezTo>
                    <a:pt x="1461299" y="132262"/>
                    <a:pt x="1460002" y="136063"/>
                    <a:pt x="1453634" y="138558"/>
                  </a:cubicBezTo>
                  <a:cubicBezTo>
                    <a:pt x="1447258" y="142324"/>
                    <a:pt x="1439620" y="144811"/>
                    <a:pt x="1438288" y="153692"/>
                  </a:cubicBezTo>
                  <a:cubicBezTo>
                    <a:pt x="1438280" y="154962"/>
                    <a:pt x="1437001" y="156223"/>
                    <a:pt x="1435731" y="156214"/>
                  </a:cubicBezTo>
                  <a:cubicBezTo>
                    <a:pt x="1431912" y="157457"/>
                    <a:pt x="1429363" y="158710"/>
                    <a:pt x="1425544" y="159953"/>
                  </a:cubicBezTo>
                  <a:lnTo>
                    <a:pt x="1414115" y="159873"/>
                  </a:lnTo>
                  <a:cubicBezTo>
                    <a:pt x="1406504" y="158550"/>
                    <a:pt x="1398902" y="155957"/>
                    <a:pt x="1391291" y="154634"/>
                  </a:cubicBezTo>
                  <a:cubicBezTo>
                    <a:pt x="1382410" y="153302"/>
                    <a:pt x="1374754" y="158328"/>
                    <a:pt x="1365856" y="159536"/>
                  </a:cubicBezTo>
                  <a:lnTo>
                    <a:pt x="1364577" y="160797"/>
                  </a:lnTo>
                  <a:cubicBezTo>
                    <a:pt x="1362010" y="164589"/>
                    <a:pt x="1358209" y="163293"/>
                    <a:pt x="1355687" y="160735"/>
                  </a:cubicBezTo>
                  <a:cubicBezTo>
                    <a:pt x="1350643" y="155620"/>
                    <a:pt x="1341762" y="154288"/>
                    <a:pt x="1335394" y="156783"/>
                  </a:cubicBezTo>
                  <a:cubicBezTo>
                    <a:pt x="1327748" y="160540"/>
                    <a:pt x="1320110" y="163027"/>
                    <a:pt x="1312473" y="165514"/>
                  </a:cubicBezTo>
                  <a:cubicBezTo>
                    <a:pt x="1309933" y="165496"/>
                    <a:pt x="1307402" y="164208"/>
                    <a:pt x="1306132" y="164199"/>
                  </a:cubicBezTo>
                  <a:cubicBezTo>
                    <a:pt x="1303592" y="164182"/>
                    <a:pt x="1299791" y="162885"/>
                    <a:pt x="1298512" y="164146"/>
                  </a:cubicBezTo>
                  <a:cubicBezTo>
                    <a:pt x="1288299" y="171695"/>
                    <a:pt x="1278157" y="169084"/>
                    <a:pt x="1269303" y="163942"/>
                  </a:cubicBezTo>
                  <a:cubicBezTo>
                    <a:pt x="1264241" y="161367"/>
                    <a:pt x="1256638" y="158774"/>
                    <a:pt x="1254152" y="151136"/>
                  </a:cubicBezTo>
                  <a:cubicBezTo>
                    <a:pt x="1252917" y="146047"/>
                    <a:pt x="1247873" y="140932"/>
                    <a:pt x="1244090" y="137096"/>
                  </a:cubicBezTo>
                  <a:cubicBezTo>
                    <a:pt x="1237784" y="130701"/>
                    <a:pt x="1231496" y="121767"/>
                    <a:pt x="1220066" y="121687"/>
                  </a:cubicBezTo>
                  <a:cubicBezTo>
                    <a:pt x="1217527" y="121670"/>
                    <a:pt x="1215022" y="116572"/>
                    <a:pt x="1213743" y="117833"/>
                  </a:cubicBezTo>
                  <a:cubicBezTo>
                    <a:pt x="1208654" y="119068"/>
                    <a:pt x="1208672" y="116528"/>
                    <a:pt x="1206150" y="113970"/>
                  </a:cubicBezTo>
                  <a:cubicBezTo>
                    <a:pt x="1203628" y="111412"/>
                    <a:pt x="1199836" y="108846"/>
                    <a:pt x="1197322" y="105018"/>
                  </a:cubicBezTo>
                  <a:cubicBezTo>
                    <a:pt x="1193548" y="99912"/>
                    <a:pt x="1189782" y="93535"/>
                    <a:pt x="1186008" y="88429"/>
                  </a:cubicBezTo>
                  <a:cubicBezTo>
                    <a:pt x="1182233" y="83322"/>
                    <a:pt x="1179738" y="76955"/>
                    <a:pt x="1175963" y="71848"/>
                  </a:cubicBezTo>
                  <a:cubicBezTo>
                    <a:pt x="1174702" y="70570"/>
                    <a:pt x="1170901" y="69273"/>
                    <a:pt x="1169622" y="70534"/>
                  </a:cubicBezTo>
                  <a:lnTo>
                    <a:pt x="1154330" y="78047"/>
                  </a:lnTo>
                  <a:cubicBezTo>
                    <a:pt x="1151781" y="79300"/>
                    <a:pt x="1150493" y="81831"/>
                    <a:pt x="1149205" y="84362"/>
                  </a:cubicBezTo>
                  <a:lnTo>
                    <a:pt x="1147944" y="83083"/>
                  </a:lnTo>
                  <a:cubicBezTo>
                    <a:pt x="1149241" y="79282"/>
                    <a:pt x="1150537" y="75481"/>
                    <a:pt x="1151816" y="74220"/>
                  </a:cubicBezTo>
                  <a:lnTo>
                    <a:pt x="1136603" y="70304"/>
                  </a:lnTo>
                  <a:cubicBezTo>
                    <a:pt x="1132802" y="69007"/>
                    <a:pt x="1126452" y="68963"/>
                    <a:pt x="1123912" y="68945"/>
                  </a:cubicBezTo>
                  <a:lnTo>
                    <a:pt x="1103593" y="68803"/>
                  </a:lnTo>
                  <a:cubicBezTo>
                    <a:pt x="1095973" y="68750"/>
                    <a:pt x="1089632" y="67436"/>
                    <a:pt x="1082004" y="68652"/>
                  </a:cubicBezTo>
                  <a:cubicBezTo>
                    <a:pt x="1076915" y="69887"/>
                    <a:pt x="1073123" y="67320"/>
                    <a:pt x="1069330" y="64754"/>
                  </a:cubicBezTo>
                  <a:cubicBezTo>
                    <a:pt x="1059224" y="57063"/>
                    <a:pt x="1049126" y="48102"/>
                    <a:pt x="1035130" y="51815"/>
                  </a:cubicBezTo>
                  <a:cubicBezTo>
                    <a:pt x="1033860" y="51806"/>
                    <a:pt x="1031329" y="50518"/>
                    <a:pt x="1030068" y="49239"/>
                  </a:cubicBezTo>
                  <a:cubicBezTo>
                    <a:pt x="1026267" y="47943"/>
                    <a:pt x="1023745" y="45385"/>
                    <a:pt x="1018682" y="42810"/>
                  </a:cubicBezTo>
                  <a:cubicBezTo>
                    <a:pt x="1018656" y="46620"/>
                    <a:pt x="1018647" y="47889"/>
                    <a:pt x="1019899" y="50438"/>
                  </a:cubicBezTo>
                  <a:cubicBezTo>
                    <a:pt x="1017342" y="52960"/>
                    <a:pt x="1016080" y="51682"/>
                    <a:pt x="1014819" y="50403"/>
                  </a:cubicBezTo>
                  <a:cubicBezTo>
                    <a:pt x="1013540" y="51664"/>
                    <a:pt x="1012253" y="54195"/>
                    <a:pt x="1010983" y="54186"/>
                  </a:cubicBezTo>
                  <a:cubicBezTo>
                    <a:pt x="1004615" y="56682"/>
                    <a:pt x="998256" y="57907"/>
                    <a:pt x="991889" y="60403"/>
                  </a:cubicBezTo>
                  <a:cubicBezTo>
                    <a:pt x="989340" y="61655"/>
                    <a:pt x="986791" y="62907"/>
                    <a:pt x="985512" y="64169"/>
                  </a:cubicBezTo>
                  <a:cubicBezTo>
                    <a:pt x="980406" y="67943"/>
                    <a:pt x="976552" y="74266"/>
                    <a:pt x="967671" y="72934"/>
                  </a:cubicBezTo>
                  <a:cubicBezTo>
                    <a:pt x="966401" y="72925"/>
                    <a:pt x="963843" y="75448"/>
                    <a:pt x="961303" y="75430"/>
                  </a:cubicBezTo>
                  <a:cubicBezTo>
                    <a:pt x="958754" y="76682"/>
                    <a:pt x="954944" y="76655"/>
                    <a:pt x="952396" y="77908"/>
                  </a:cubicBezTo>
                  <a:lnTo>
                    <a:pt x="949856" y="77890"/>
                  </a:lnTo>
                  <a:cubicBezTo>
                    <a:pt x="942218" y="80377"/>
                    <a:pt x="935851" y="82872"/>
                    <a:pt x="928222" y="84089"/>
                  </a:cubicBezTo>
                  <a:lnTo>
                    <a:pt x="923142" y="84054"/>
                  </a:lnTo>
                  <a:cubicBezTo>
                    <a:pt x="916792" y="84009"/>
                    <a:pt x="911721" y="82704"/>
                    <a:pt x="905371" y="82660"/>
                  </a:cubicBezTo>
                  <a:cubicBezTo>
                    <a:pt x="899022" y="82615"/>
                    <a:pt x="892654" y="85111"/>
                    <a:pt x="886304" y="85066"/>
                  </a:cubicBezTo>
                  <a:cubicBezTo>
                    <a:pt x="878684" y="85013"/>
                    <a:pt x="869795" y="84951"/>
                    <a:pt x="863480" y="79827"/>
                  </a:cubicBezTo>
                  <a:cubicBezTo>
                    <a:pt x="862219" y="78548"/>
                    <a:pt x="858409" y="78522"/>
                    <a:pt x="855860" y="79774"/>
                  </a:cubicBezTo>
                  <a:cubicBezTo>
                    <a:pt x="846962" y="80982"/>
                    <a:pt x="838063" y="82190"/>
                    <a:pt x="830425" y="84676"/>
                  </a:cubicBezTo>
                  <a:cubicBezTo>
                    <a:pt x="822788" y="87163"/>
                    <a:pt x="818996" y="84597"/>
                    <a:pt x="816500" y="78229"/>
                  </a:cubicBezTo>
                  <a:cubicBezTo>
                    <a:pt x="815248" y="75680"/>
                    <a:pt x="812726" y="73123"/>
                    <a:pt x="810204" y="70565"/>
                  </a:cubicBezTo>
                  <a:cubicBezTo>
                    <a:pt x="806411" y="67998"/>
                    <a:pt x="802628" y="64162"/>
                    <a:pt x="798818" y="64135"/>
                  </a:cubicBezTo>
                  <a:cubicBezTo>
                    <a:pt x="789928" y="64073"/>
                    <a:pt x="784884" y="58958"/>
                    <a:pt x="778561" y="55104"/>
                  </a:cubicBezTo>
                  <a:cubicBezTo>
                    <a:pt x="768445" y="48683"/>
                    <a:pt x="759609" y="41001"/>
                    <a:pt x="746900" y="42182"/>
                  </a:cubicBezTo>
                  <a:lnTo>
                    <a:pt x="746944" y="35832"/>
                  </a:lnTo>
                  <a:cubicBezTo>
                    <a:pt x="749484" y="35850"/>
                    <a:pt x="752024" y="35868"/>
                    <a:pt x="754573" y="34616"/>
                  </a:cubicBezTo>
                  <a:cubicBezTo>
                    <a:pt x="750781" y="32049"/>
                    <a:pt x="750808" y="28239"/>
                    <a:pt x="748285" y="25681"/>
                  </a:cubicBezTo>
                  <a:cubicBezTo>
                    <a:pt x="743232" y="21836"/>
                    <a:pt x="738161" y="20531"/>
                    <a:pt x="733099" y="17955"/>
                  </a:cubicBezTo>
                  <a:cubicBezTo>
                    <a:pt x="729298" y="16659"/>
                    <a:pt x="724218" y="16623"/>
                    <a:pt x="726714" y="22991"/>
                  </a:cubicBezTo>
                  <a:cubicBezTo>
                    <a:pt x="720355" y="24216"/>
                    <a:pt x="715275" y="24181"/>
                    <a:pt x="712717" y="26703"/>
                  </a:cubicBezTo>
                  <a:cubicBezTo>
                    <a:pt x="707611" y="30478"/>
                    <a:pt x="702549" y="27902"/>
                    <a:pt x="698757" y="25336"/>
                  </a:cubicBezTo>
                  <a:cubicBezTo>
                    <a:pt x="696226" y="24048"/>
                    <a:pt x="693694" y="22760"/>
                    <a:pt x="691146" y="24013"/>
                  </a:cubicBezTo>
                  <a:cubicBezTo>
                    <a:pt x="675853" y="31526"/>
                    <a:pt x="660640" y="27610"/>
                    <a:pt x="645400" y="27503"/>
                  </a:cubicBezTo>
                  <a:cubicBezTo>
                    <a:pt x="642860" y="27486"/>
                    <a:pt x="640329" y="26198"/>
                    <a:pt x="636519" y="26171"/>
                  </a:cubicBezTo>
                  <a:cubicBezTo>
                    <a:pt x="631448" y="24866"/>
                    <a:pt x="627656" y="22299"/>
                    <a:pt x="622585" y="20994"/>
                  </a:cubicBezTo>
                  <a:cubicBezTo>
                    <a:pt x="617514" y="19688"/>
                    <a:pt x="611173" y="18374"/>
                    <a:pt x="606102" y="17069"/>
                  </a:cubicBezTo>
                  <a:lnTo>
                    <a:pt x="602292" y="17042"/>
                  </a:lnTo>
                  <a:cubicBezTo>
                    <a:pt x="593402" y="16980"/>
                    <a:pt x="584504" y="18188"/>
                    <a:pt x="576884" y="18135"/>
                  </a:cubicBezTo>
                  <a:cubicBezTo>
                    <a:pt x="570534" y="18090"/>
                    <a:pt x="564202" y="15506"/>
                    <a:pt x="556591" y="14183"/>
                  </a:cubicBezTo>
                  <a:cubicBezTo>
                    <a:pt x="555392" y="4014"/>
                    <a:pt x="545215" y="6483"/>
                    <a:pt x="538900" y="1359"/>
                  </a:cubicBezTo>
                  <a:cubicBezTo>
                    <a:pt x="537639" y="80"/>
                    <a:pt x="535090" y="1333"/>
                    <a:pt x="533820" y="1324"/>
                  </a:cubicBezTo>
                  <a:cubicBezTo>
                    <a:pt x="526209" y="0"/>
                    <a:pt x="521103" y="3775"/>
                    <a:pt x="518519" y="10107"/>
                  </a:cubicBezTo>
                  <a:cubicBezTo>
                    <a:pt x="514664" y="16430"/>
                    <a:pt x="504487" y="18899"/>
                    <a:pt x="508226" y="29086"/>
                  </a:cubicBezTo>
                  <a:cubicBezTo>
                    <a:pt x="509487" y="30364"/>
                    <a:pt x="512018" y="31652"/>
                    <a:pt x="513270" y="34201"/>
                  </a:cubicBezTo>
                  <a:cubicBezTo>
                    <a:pt x="513244" y="38011"/>
                    <a:pt x="511956" y="40542"/>
                    <a:pt x="508155" y="39245"/>
                  </a:cubicBezTo>
                  <a:cubicBezTo>
                    <a:pt x="506885" y="39237"/>
                    <a:pt x="505597" y="41768"/>
                    <a:pt x="504318" y="43029"/>
                  </a:cubicBezTo>
                  <a:cubicBezTo>
                    <a:pt x="503040" y="44290"/>
                    <a:pt x="503022" y="46830"/>
                    <a:pt x="501752" y="46821"/>
                  </a:cubicBezTo>
                  <a:cubicBezTo>
                    <a:pt x="494114" y="49308"/>
                    <a:pt x="488990" y="55622"/>
                    <a:pt x="480109" y="54290"/>
                  </a:cubicBezTo>
                  <a:lnTo>
                    <a:pt x="477569" y="54272"/>
                  </a:lnTo>
                  <a:cubicBezTo>
                    <a:pt x="469905" y="60569"/>
                    <a:pt x="462294" y="59246"/>
                    <a:pt x="453413" y="57914"/>
                  </a:cubicBezTo>
                  <a:cubicBezTo>
                    <a:pt x="449612" y="56617"/>
                    <a:pt x="444523" y="57852"/>
                    <a:pt x="439444" y="57816"/>
                  </a:cubicBezTo>
                  <a:cubicBezTo>
                    <a:pt x="435634" y="57790"/>
                    <a:pt x="431824" y="57763"/>
                    <a:pt x="428032" y="55196"/>
                  </a:cubicBezTo>
                  <a:cubicBezTo>
                    <a:pt x="422969" y="52621"/>
                    <a:pt x="417916" y="48776"/>
                    <a:pt x="412854" y="46200"/>
                  </a:cubicBezTo>
                  <a:cubicBezTo>
                    <a:pt x="407792" y="43625"/>
                    <a:pt x="401442" y="43581"/>
                    <a:pt x="401504" y="34691"/>
                  </a:cubicBezTo>
                  <a:cubicBezTo>
                    <a:pt x="401513" y="33421"/>
                    <a:pt x="398982" y="32133"/>
                    <a:pt x="398991" y="30863"/>
                  </a:cubicBezTo>
                  <a:cubicBezTo>
                    <a:pt x="390048" y="38421"/>
                    <a:pt x="382384" y="44718"/>
                    <a:pt x="374719" y="51014"/>
                  </a:cubicBezTo>
                  <a:cubicBezTo>
                    <a:pt x="370883" y="54797"/>
                    <a:pt x="365768" y="59842"/>
                    <a:pt x="368263" y="66209"/>
                  </a:cubicBezTo>
                  <a:cubicBezTo>
                    <a:pt x="368254" y="67479"/>
                    <a:pt x="366975" y="68741"/>
                    <a:pt x="366967" y="70010"/>
                  </a:cubicBezTo>
                  <a:cubicBezTo>
                    <a:pt x="365679" y="72542"/>
                    <a:pt x="364391" y="75073"/>
                    <a:pt x="361842" y="76325"/>
                  </a:cubicBezTo>
                  <a:cubicBezTo>
                    <a:pt x="359276" y="80117"/>
                    <a:pt x="356709" y="83909"/>
                    <a:pt x="354134" y="88971"/>
                  </a:cubicBezTo>
                  <a:lnTo>
                    <a:pt x="346461" y="96538"/>
                  </a:lnTo>
                  <a:cubicBezTo>
                    <a:pt x="343894" y="100330"/>
                    <a:pt x="341328" y="104122"/>
                    <a:pt x="337500" y="106636"/>
                  </a:cubicBezTo>
                  <a:cubicBezTo>
                    <a:pt x="328557" y="114193"/>
                    <a:pt x="319614" y="121751"/>
                    <a:pt x="309401" y="129300"/>
                  </a:cubicBezTo>
                  <a:cubicBezTo>
                    <a:pt x="304286" y="134344"/>
                    <a:pt x="297909" y="138110"/>
                    <a:pt x="292794" y="143154"/>
                  </a:cubicBezTo>
                  <a:cubicBezTo>
                    <a:pt x="283851" y="150712"/>
                    <a:pt x="273647" y="156991"/>
                    <a:pt x="268487" y="168385"/>
                  </a:cubicBezTo>
                  <a:cubicBezTo>
                    <a:pt x="268479" y="169655"/>
                    <a:pt x="265930" y="170908"/>
                    <a:pt x="264651" y="172169"/>
                  </a:cubicBezTo>
                  <a:cubicBezTo>
                    <a:pt x="258266" y="177204"/>
                    <a:pt x="248106" y="177133"/>
                    <a:pt x="248035" y="187293"/>
                  </a:cubicBezTo>
                  <a:cubicBezTo>
                    <a:pt x="237875" y="187222"/>
                    <a:pt x="232742" y="194806"/>
                    <a:pt x="227618" y="201121"/>
                  </a:cubicBezTo>
                  <a:cubicBezTo>
                    <a:pt x="223773" y="206174"/>
                    <a:pt x="219918" y="212497"/>
                    <a:pt x="214812" y="216272"/>
                  </a:cubicBezTo>
                  <a:cubicBezTo>
                    <a:pt x="209714" y="218776"/>
                    <a:pt x="203373" y="217462"/>
                    <a:pt x="197023" y="217418"/>
                  </a:cubicBezTo>
                  <a:cubicBezTo>
                    <a:pt x="194483" y="217400"/>
                    <a:pt x="191944" y="217382"/>
                    <a:pt x="191935" y="218652"/>
                  </a:cubicBezTo>
                  <a:cubicBezTo>
                    <a:pt x="186819" y="223697"/>
                    <a:pt x="180443" y="227462"/>
                    <a:pt x="176589" y="233785"/>
                  </a:cubicBezTo>
                  <a:cubicBezTo>
                    <a:pt x="172734" y="240109"/>
                    <a:pt x="168898" y="243892"/>
                    <a:pt x="162539" y="245118"/>
                  </a:cubicBezTo>
                  <a:cubicBezTo>
                    <a:pt x="156180" y="246343"/>
                    <a:pt x="149786" y="252649"/>
                    <a:pt x="140923" y="248777"/>
                  </a:cubicBezTo>
                  <a:cubicBezTo>
                    <a:pt x="133321" y="246184"/>
                    <a:pt x="124414" y="248662"/>
                    <a:pt x="119369" y="243546"/>
                  </a:cubicBezTo>
                  <a:cubicBezTo>
                    <a:pt x="109200" y="244745"/>
                    <a:pt x="101563" y="247232"/>
                    <a:pt x="92664" y="248440"/>
                  </a:cubicBezTo>
                  <a:cubicBezTo>
                    <a:pt x="82487" y="250909"/>
                    <a:pt x="71066" y="249559"/>
                    <a:pt x="62123" y="257117"/>
                  </a:cubicBezTo>
                  <a:cubicBezTo>
                    <a:pt x="54459" y="263414"/>
                    <a:pt x="48065" y="269719"/>
                    <a:pt x="36644" y="268369"/>
                  </a:cubicBezTo>
                  <a:cubicBezTo>
                    <a:pt x="37861" y="275998"/>
                    <a:pt x="39086" y="282357"/>
                    <a:pt x="40303" y="289985"/>
                  </a:cubicBezTo>
                  <a:cubicBezTo>
                    <a:pt x="42701" y="310323"/>
                    <a:pt x="45099" y="330660"/>
                    <a:pt x="46227" y="350988"/>
                  </a:cubicBezTo>
                  <a:cubicBezTo>
                    <a:pt x="49860" y="376414"/>
                    <a:pt x="50961" y="400552"/>
                    <a:pt x="48253" y="424664"/>
                  </a:cubicBezTo>
                  <a:cubicBezTo>
                    <a:pt x="45474" y="458936"/>
                    <a:pt x="25852" y="1632307"/>
                    <a:pt x="14200" y="1663977"/>
                  </a:cubicBezTo>
                  <a:lnTo>
                    <a:pt x="2584" y="1690566"/>
                  </a:lnTo>
                  <a:cubicBezTo>
                    <a:pt x="0" y="1696898"/>
                    <a:pt x="3783" y="1700735"/>
                    <a:pt x="10124" y="1702049"/>
                  </a:cubicBezTo>
                  <a:cubicBezTo>
                    <a:pt x="17735" y="1703372"/>
                    <a:pt x="20240" y="1708470"/>
                    <a:pt x="22735" y="1714837"/>
                  </a:cubicBezTo>
                  <a:cubicBezTo>
                    <a:pt x="25204" y="1725015"/>
                    <a:pt x="21323" y="1735148"/>
                    <a:pt x="26332" y="1745343"/>
                  </a:cubicBezTo>
                  <a:cubicBezTo>
                    <a:pt x="28837" y="1750441"/>
                    <a:pt x="26235" y="1759313"/>
                    <a:pt x="24912" y="1766924"/>
                  </a:cubicBezTo>
                  <a:cubicBezTo>
                    <a:pt x="23571" y="1777075"/>
                    <a:pt x="26040" y="1787252"/>
                    <a:pt x="29788" y="1796169"/>
                  </a:cubicBezTo>
                  <a:cubicBezTo>
                    <a:pt x="38571" y="1811470"/>
                    <a:pt x="39717" y="1829259"/>
                    <a:pt x="39602" y="1845768"/>
                  </a:cubicBezTo>
                  <a:cubicBezTo>
                    <a:pt x="39575" y="1849578"/>
                    <a:pt x="40818" y="1853397"/>
                    <a:pt x="42071" y="1855946"/>
                  </a:cubicBezTo>
                  <a:cubicBezTo>
                    <a:pt x="44593" y="1858503"/>
                    <a:pt x="49655" y="1861079"/>
                    <a:pt x="54726" y="1862384"/>
                  </a:cubicBezTo>
                  <a:lnTo>
                    <a:pt x="85099" y="1877837"/>
                  </a:lnTo>
                  <a:cubicBezTo>
                    <a:pt x="99015" y="1885554"/>
                    <a:pt x="110454" y="1884364"/>
                    <a:pt x="123216" y="1875563"/>
                  </a:cubicBezTo>
                  <a:cubicBezTo>
                    <a:pt x="124494" y="1874301"/>
                    <a:pt x="128313" y="1873058"/>
                    <a:pt x="129583" y="1873067"/>
                  </a:cubicBezTo>
                  <a:cubicBezTo>
                    <a:pt x="138464" y="1874399"/>
                    <a:pt x="147354" y="1874461"/>
                    <a:pt x="154921" y="1882134"/>
                  </a:cubicBezTo>
                  <a:cubicBezTo>
                    <a:pt x="163757" y="1889816"/>
                    <a:pt x="176421" y="1894985"/>
                    <a:pt x="186537" y="1901405"/>
                  </a:cubicBezTo>
                  <a:cubicBezTo>
                    <a:pt x="192860" y="1905260"/>
                    <a:pt x="200444" y="1910393"/>
                    <a:pt x="204219" y="1915499"/>
                  </a:cubicBezTo>
                  <a:cubicBezTo>
                    <a:pt x="206741" y="1918057"/>
                    <a:pt x="209263" y="1920614"/>
                    <a:pt x="211794" y="1921902"/>
                  </a:cubicBezTo>
                  <a:cubicBezTo>
                    <a:pt x="225729" y="1927080"/>
                    <a:pt x="233260" y="1939832"/>
                    <a:pt x="242079" y="1950054"/>
                  </a:cubicBezTo>
                  <a:cubicBezTo>
                    <a:pt x="249636" y="1958997"/>
                    <a:pt x="259761" y="1964148"/>
                    <a:pt x="271181" y="1965498"/>
                  </a:cubicBezTo>
                  <a:cubicBezTo>
                    <a:pt x="283863" y="1968126"/>
                    <a:pt x="296554" y="1969485"/>
                    <a:pt x="309236" y="1972114"/>
                  </a:cubicBezTo>
                  <a:cubicBezTo>
                    <a:pt x="314307" y="1973419"/>
                    <a:pt x="320648" y="1974733"/>
                    <a:pt x="325710" y="1977309"/>
                  </a:cubicBezTo>
                  <a:cubicBezTo>
                    <a:pt x="332042" y="1979893"/>
                    <a:pt x="338392" y="1979937"/>
                    <a:pt x="343445" y="1983783"/>
                  </a:cubicBezTo>
                  <a:cubicBezTo>
                    <a:pt x="351021" y="1990186"/>
                    <a:pt x="358614" y="1994049"/>
                    <a:pt x="368792" y="1991580"/>
                  </a:cubicBezTo>
                  <a:cubicBezTo>
                    <a:pt x="372610" y="1990336"/>
                    <a:pt x="377673" y="1992912"/>
                    <a:pt x="381474" y="1994208"/>
                  </a:cubicBezTo>
                  <a:cubicBezTo>
                    <a:pt x="382744" y="1994217"/>
                    <a:pt x="384005" y="1995496"/>
                    <a:pt x="385275" y="1995505"/>
                  </a:cubicBezTo>
                  <a:cubicBezTo>
                    <a:pt x="399235" y="1996873"/>
                    <a:pt x="411953" y="1994421"/>
                    <a:pt x="424670" y="1991970"/>
                  </a:cubicBezTo>
                  <a:cubicBezTo>
                    <a:pt x="429759" y="1990735"/>
                    <a:pt x="434848" y="1989501"/>
                    <a:pt x="439945" y="1986997"/>
                  </a:cubicBezTo>
                  <a:cubicBezTo>
                    <a:pt x="453959" y="1980744"/>
                    <a:pt x="467973" y="1974492"/>
                    <a:pt x="480726" y="1966961"/>
                  </a:cubicBezTo>
                  <a:cubicBezTo>
                    <a:pt x="489652" y="1961943"/>
                    <a:pt x="498577" y="1956925"/>
                    <a:pt x="508701" y="1962076"/>
                  </a:cubicBezTo>
                  <a:lnTo>
                    <a:pt x="513781" y="1962111"/>
                  </a:lnTo>
                  <a:cubicBezTo>
                    <a:pt x="522671" y="1962174"/>
                    <a:pt x="531569" y="1960966"/>
                    <a:pt x="539198" y="1959749"/>
                  </a:cubicBezTo>
                  <a:cubicBezTo>
                    <a:pt x="540468" y="1959758"/>
                    <a:pt x="543008" y="1959776"/>
                    <a:pt x="543017" y="1958505"/>
                  </a:cubicBezTo>
                  <a:cubicBezTo>
                    <a:pt x="546862" y="1953452"/>
                    <a:pt x="553212" y="1953497"/>
                    <a:pt x="559571" y="1952271"/>
                  </a:cubicBezTo>
                  <a:cubicBezTo>
                    <a:pt x="569739" y="1951072"/>
                    <a:pt x="579899" y="1951143"/>
                    <a:pt x="587563" y="1944846"/>
                  </a:cubicBezTo>
                  <a:cubicBezTo>
                    <a:pt x="595219" y="1939819"/>
                    <a:pt x="602847" y="1938603"/>
                    <a:pt x="611746" y="1937395"/>
                  </a:cubicBezTo>
                  <a:cubicBezTo>
                    <a:pt x="613016" y="1937403"/>
                    <a:pt x="615565" y="1936151"/>
                    <a:pt x="616835" y="1936160"/>
                  </a:cubicBezTo>
                  <a:cubicBezTo>
                    <a:pt x="623193" y="1934934"/>
                    <a:pt x="629570" y="1931169"/>
                    <a:pt x="634641" y="1932474"/>
                  </a:cubicBezTo>
                  <a:cubicBezTo>
                    <a:pt x="646053" y="1935094"/>
                    <a:pt x="651159" y="1931319"/>
                    <a:pt x="658850" y="1921213"/>
                  </a:cubicBezTo>
                  <a:cubicBezTo>
                    <a:pt x="660138" y="1918682"/>
                    <a:pt x="663957" y="1917439"/>
                    <a:pt x="666505" y="1916186"/>
                  </a:cubicBezTo>
                  <a:cubicBezTo>
                    <a:pt x="672864" y="1914961"/>
                    <a:pt x="679205" y="1916275"/>
                    <a:pt x="685564" y="1915049"/>
                  </a:cubicBezTo>
                  <a:cubicBezTo>
                    <a:pt x="689374" y="1915076"/>
                    <a:pt x="693210" y="1911293"/>
                    <a:pt x="695750" y="1911310"/>
                  </a:cubicBezTo>
                  <a:cubicBezTo>
                    <a:pt x="705901" y="1912651"/>
                    <a:pt x="717357" y="1908921"/>
                    <a:pt x="726203" y="1915333"/>
                  </a:cubicBezTo>
                  <a:cubicBezTo>
                    <a:pt x="727464" y="1916612"/>
                    <a:pt x="730004" y="1916630"/>
                    <a:pt x="732544" y="1916647"/>
                  </a:cubicBezTo>
                  <a:cubicBezTo>
                    <a:pt x="749044" y="1918033"/>
                    <a:pt x="762979" y="1923210"/>
                    <a:pt x="774337" y="1933450"/>
                  </a:cubicBezTo>
                  <a:cubicBezTo>
                    <a:pt x="778121" y="1937286"/>
                    <a:pt x="783183" y="1939862"/>
                    <a:pt x="786975" y="1942428"/>
                  </a:cubicBezTo>
                  <a:cubicBezTo>
                    <a:pt x="790767" y="1944995"/>
                    <a:pt x="795847" y="1945030"/>
                    <a:pt x="799648" y="1946327"/>
                  </a:cubicBezTo>
                  <a:cubicBezTo>
                    <a:pt x="803449" y="1947623"/>
                    <a:pt x="805980" y="1948911"/>
                    <a:pt x="809790" y="1948938"/>
                  </a:cubicBezTo>
                  <a:cubicBezTo>
                    <a:pt x="816140" y="1948982"/>
                    <a:pt x="821202" y="1951557"/>
                    <a:pt x="824977" y="1956664"/>
                  </a:cubicBezTo>
                  <a:cubicBezTo>
                    <a:pt x="826238" y="1957943"/>
                    <a:pt x="827499" y="1959221"/>
                    <a:pt x="828751" y="1961770"/>
                  </a:cubicBezTo>
                  <a:cubicBezTo>
                    <a:pt x="827455" y="1965571"/>
                    <a:pt x="835003" y="1975784"/>
                    <a:pt x="840083" y="1975820"/>
                  </a:cubicBezTo>
                  <a:cubicBezTo>
                    <a:pt x="848973" y="1975882"/>
                    <a:pt x="857845" y="1978484"/>
                    <a:pt x="865421" y="1984887"/>
                  </a:cubicBezTo>
                  <a:cubicBezTo>
                    <a:pt x="866682" y="1986166"/>
                    <a:pt x="869222" y="1986183"/>
                    <a:pt x="871770" y="1984931"/>
                  </a:cubicBezTo>
                  <a:cubicBezTo>
                    <a:pt x="875589" y="1983688"/>
                    <a:pt x="878129" y="1983705"/>
                    <a:pt x="880642" y="1987533"/>
                  </a:cubicBezTo>
                  <a:cubicBezTo>
                    <a:pt x="881904" y="1988812"/>
                    <a:pt x="886983" y="1988847"/>
                    <a:pt x="889523" y="1988865"/>
                  </a:cubicBezTo>
                  <a:cubicBezTo>
                    <a:pt x="895873" y="1988910"/>
                    <a:pt x="903502" y="1987693"/>
                    <a:pt x="909843" y="1989007"/>
                  </a:cubicBezTo>
                  <a:cubicBezTo>
                    <a:pt x="921264" y="1990357"/>
                    <a:pt x="931415" y="1991698"/>
                    <a:pt x="942827" y="1994317"/>
                  </a:cubicBezTo>
                  <a:cubicBezTo>
                    <a:pt x="945366" y="1994335"/>
                    <a:pt x="947898" y="1995623"/>
                    <a:pt x="949159" y="1996902"/>
                  </a:cubicBezTo>
                  <a:cubicBezTo>
                    <a:pt x="951654" y="2003269"/>
                    <a:pt x="958004" y="2003314"/>
                    <a:pt x="961805" y="2004610"/>
                  </a:cubicBezTo>
                  <a:cubicBezTo>
                    <a:pt x="965606" y="2005907"/>
                    <a:pt x="970677" y="2007212"/>
                    <a:pt x="973217" y="2007230"/>
                  </a:cubicBezTo>
                  <a:cubicBezTo>
                    <a:pt x="974496" y="2005969"/>
                    <a:pt x="977045" y="2004717"/>
                    <a:pt x="979602" y="2002194"/>
                  </a:cubicBezTo>
                  <a:cubicBezTo>
                    <a:pt x="974523" y="2002159"/>
                    <a:pt x="971974" y="2003411"/>
                    <a:pt x="969434" y="2003394"/>
                  </a:cubicBezTo>
                  <a:cubicBezTo>
                    <a:pt x="974558" y="1997079"/>
                    <a:pt x="979647" y="1995845"/>
                    <a:pt x="985970" y="1999699"/>
                  </a:cubicBezTo>
                  <a:cubicBezTo>
                    <a:pt x="993546" y="2006102"/>
                    <a:pt x="999895" y="2006146"/>
                    <a:pt x="1008830" y="1999858"/>
                  </a:cubicBezTo>
                  <a:lnTo>
                    <a:pt x="1016476" y="1996102"/>
                  </a:lnTo>
                  <a:lnTo>
                    <a:pt x="1016520" y="1989752"/>
                  </a:lnTo>
                  <a:cubicBezTo>
                    <a:pt x="1020321" y="1991048"/>
                    <a:pt x="1024113" y="1993615"/>
                    <a:pt x="1026653" y="1993633"/>
                  </a:cubicBezTo>
                  <a:cubicBezTo>
                    <a:pt x="1034300" y="1989876"/>
                    <a:pt x="1041946" y="1986119"/>
                    <a:pt x="1048332" y="1981084"/>
                  </a:cubicBezTo>
                  <a:cubicBezTo>
                    <a:pt x="1055987" y="1976057"/>
                    <a:pt x="1062381" y="1969752"/>
                    <a:pt x="1068766" y="1964716"/>
                  </a:cubicBezTo>
                  <a:cubicBezTo>
                    <a:pt x="1070036" y="1964725"/>
                    <a:pt x="1070045" y="1963455"/>
                    <a:pt x="1071315" y="1963464"/>
                  </a:cubicBezTo>
                  <a:cubicBezTo>
                    <a:pt x="1080223" y="1960986"/>
                    <a:pt x="1087851" y="1959769"/>
                    <a:pt x="1096759" y="1957291"/>
                  </a:cubicBezTo>
                  <a:cubicBezTo>
                    <a:pt x="1101848" y="1956057"/>
                    <a:pt x="1105675" y="1953543"/>
                    <a:pt x="1110764" y="1952309"/>
                  </a:cubicBezTo>
                  <a:cubicBezTo>
                    <a:pt x="1114583" y="1951065"/>
                    <a:pt x="1117123" y="1951083"/>
                    <a:pt x="1120941" y="1949840"/>
                  </a:cubicBezTo>
                  <a:lnTo>
                    <a:pt x="1133641" y="1949929"/>
                  </a:lnTo>
                  <a:cubicBezTo>
                    <a:pt x="1136181" y="1949946"/>
                    <a:pt x="1139991" y="1949973"/>
                    <a:pt x="1142540" y="1948721"/>
                  </a:cubicBezTo>
                  <a:cubicBezTo>
                    <a:pt x="1143827" y="1946190"/>
                    <a:pt x="1146394" y="1942397"/>
                    <a:pt x="1147664" y="1942406"/>
                  </a:cubicBezTo>
                  <a:cubicBezTo>
                    <a:pt x="1151474" y="1942433"/>
                    <a:pt x="1153996" y="1944990"/>
                    <a:pt x="1157797" y="1946287"/>
                  </a:cubicBezTo>
                  <a:cubicBezTo>
                    <a:pt x="1159067" y="1946296"/>
                    <a:pt x="1159058" y="1947566"/>
                    <a:pt x="1159049" y="1948836"/>
                  </a:cubicBezTo>
                  <a:cubicBezTo>
                    <a:pt x="1164094" y="1953951"/>
                    <a:pt x="1167859" y="1960328"/>
                    <a:pt x="1172904" y="1965443"/>
                  </a:cubicBezTo>
                  <a:cubicBezTo>
                    <a:pt x="1179209" y="1971837"/>
                    <a:pt x="1185559" y="1971882"/>
                    <a:pt x="1189396" y="1968098"/>
                  </a:cubicBezTo>
                  <a:cubicBezTo>
                    <a:pt x="1195781" y="1963063"/>
                    <a:pt x="1200887" y="1959288"/>
                    <a:pt x="1209759" y="1961890"/>
                  </a:cubicBezTo>
                  <a:cubicBezTo>
                    <a:pt x="1211029" y="1961899"/>
                    <a:pt x="1213561" y="1963187"/>
                    <a:pt x="1214839" y="1961926"/>
                  </a:cubicBezTo>
                  <a:cubicBezTo>
                    <a:pt x="1221207" y="1959430"/>
                    <a:pt x="1228844" y="1956943"/>
                    <a:pt x="1235221" y="1953178"/>
                  </a:cubicBezTo>
                  <a:cubicBezTo>
                    <a:pt x="1239040" y="1951934"/>
                    <a:pt x="1244119" y="1951970"/>
                    <a:pt x="1245407" y="1949439"/>
                  </a:cubicBezTo>
                  <a:cubicBezTo>
                    <a:pt x="1249270" y="1941845"/>
                    <a:pt x="1255647" y="1938080"/>
                    <a:pt x="1262032" y="1933044"/>
                  </a:cubicBezTo>
                  <a:cubicBezTo>
                    <a:pt x="1265869" y="1929261"/>
                    <a:pt x="1269714" y="1924208"/>
                    <a:pt x="1273533" y="1922964"/>
                  </a:cubicBezTo>
                  <a:cubicBezTo>
                    <a:pt x="1282440" y="1920487"/>
                    <a:pt x="1288843" y="1912911"/>
                    <a:pt x="1296499" y="1907884"/>
                  </a:cubicBezTo>
                  <a:cubicBezTo>
                    <a:pt x="1302875" y="1904119"/>
                    <a:pt x="1306738" y="1896526"/>
                    <a:pt x="1313097" y="1895300"/>
                  </a:cubicBezTo>
                  <a:cubicBezTo>
                    <a:pt x="1323275" y="1892831"/>
                    <a:pt x="1330939" y="1886534"/>
                    <a:pt x="1339873" y="1880247"/>
                  </a:cubicBezTo>
                  <a:cubicBezTo>
                    <a:pt x="1344979" y="1876472"/>
                    <a:pt x="1351347" y="1873976"/>
                    <a:pt x="1357688" y="1875291"/>
                  </a:cubicBezTo>
                  <a:cubicBezTo>
                    <a:pt x="1361489" y="1876588"/>
                    <a:pt x="1366578" y="1875353"/>
                    <a:pt x="1369126" y="1874101"/>
                  </a:cubicBezTo>
                  <a:cubicBezTo>
                    <a:pt x="1374224" y="1871596"/>
                    <a:pt x="1379331" y="1867822"/>
                    <a:pt x="1384428" y="1865317"/>
                  </a:cubicBezTo>
                  <a:cubicBezTo>
                    <a:pt x="1388256" y="1862804"/>
                    <a:pt x="1392083" y="1860291"/>
                    <a:pt x="1395893" y="1860317"/>
                  </a:cubicBezTo>
                  <a:cubicBezTo>
                    <a:pt x="1408602" y="1859136"/>
                    <a:pt x="1418779" y="1856667"/>
                    <a:pt x="1425218" y="1844012"/>
                  </a:cubicBezTo>
                  <a:cubicBezTo>
                    <a:pt x="1427793" y="1838949"/>
                    <a:pt x="1440537" y="1832688"/>
                    <a:pt x="1445599" y="1835264"/>
                  </a:cubicBezTo>
                  <a:cubicBezTo>
                    <a:pt x="1454463" y="1839136"/>
                    <a:pt x="1460830" y="1836640"/>
                    <a:pt x="1465963" y="1829056"/>
                  </a:cubicBezTo>
                  <a:cubicBezTo>
                    <a:pt x="1469800" y="1825272"/>
                    <a:pt x="1474871" y="1826578"/>
                    <a:pt x="1478663" y="1829144"/>
                  </a:cubicBezTo>
                  <a:cubicBezTo>
                    <a:pt x="1481185" y="1831702"/>
                    <a:pt x="1483716" y="1832990"/>
                    <a:pt x="1486256" y="1833007"/>
                  </a:cubicBezTo>
                  <a:cubicBezTo>
                    <a:pt x="1495137" y="1834340"/>
                    <a:pt x="1505306" y="1833140"/>
                    <a:pt x="1514187" y="1834473"/>
                  </a:cubicBezTo>
                  <a:cubicBezTo>
                    <a:pt x="1521797" y="1835796"/>
                    <a:pt x="1529435" y="1833309"/>
                    <a:pt x="1534550" y="1828265"/>
                  </a:cubicBezTo>
                  <a:cubicBezTo>
                    <a:pt x="1539666" y="1823220"/>
                    <a:pt x="1543476" y="1823247"/>
                    <a:pt x="1551078" y="1825840"/>
                  </a:cubicBezTo>
                  <a:cubicBezTo>
                    <a:pt x="1557410" y="1828424"/>
                    <a:pt x="1562445" y="1834810"/>
                    <a:pt x="1571344" y="1833602"/>
                  </a:cubicBezTo>
                  <a:cubicBezTo>
                    <a:pt x="1578973" y="1832385"/>
                    <a:pt x="1587836" y="1836257"/>
                    <a:pt x="1596752" y="1832509"/>
                  </a:cubicBezTo>
                  <a:lnTo>
                    <a:pt x="1601832" y="1832544"/>
                  </a:lnTo>
                  <a:cubicBezTo>
                    <a:pt x="1609434" y="1835138"/>
                    <a:pt x="1617045" y="1836461"/>
                    <a:pt x="1623351" y="1842855"/>
                  </a:cubicBezTo>
                  <a:cubicBezTo>
                    <a:pt x="1630926" y="1849258"/>
                    <a:pt x="1632524" y="1802278"/>
                    <a:pt x="1640109" y="1807411"/>
                  </a:cubicBezTo>
                  <a:cubicBezTo>
                    <a:pt x="1651485" y="1815111"/>
                    <a:pt x="1648998" y="1807473"/>
                    <a:pt x="1660384" y="1813903"/>
                  </a:cubicBezTo>
                  <a:cubicBezTo>
                    <a:pt x="1669247" y="1817775"/>
                    <a:pt x="1665535" y="1803778"/>
                    <a:pt x="1675677" y="1806389"/>
                  </a:cubicBezTo>
                  <a:cubicBezTo>
                    <a:pt x="1676947" y="1806398"/>
                    <a:pt x="1692115" y="1816664"/>
                    <a:pt x="1692124" y="1815394"/>
                  </a:cubicBezTo>
                  <a:cubicBezTo>
                    <a:pt x="1698501" y="1811629"/>
                    <a:pt x="1705116" y="1773574"/>
                    <a:pt x="1711457" y="1774888"/>
                  </a:cubicBezTo>
                  <a:cubicBezTo>
                    <a:pt x="1724130" y="1778787"/>
                    <a:pt x="1735578" y="1776327"/>
                    <a:pt x="1747043" y="1771327"/>
                  </a:cubicBezTo>
                  <a:cubicBezTo>
                    <a:pt x="1753411" y="1768831"/>
                    <a:pt x="1763633" y="1760012"/>
                    <a:pt x="1768686" y="1763857"/>
                  </a:cubicBezTo>
                  <a:cubicBezTo>
                    <a:pt x="1777531" y="1770269"/>
                    <a:pt x="1786403" y="1772871"/>
                    <a:pt x="1796554" y="1774212"/>
                  </a:cubicBezTo>
                  <a:cubicBezTo>
                    <a:pt x="1797824" y="1774221"/>
                    <a:pt x="1799085" y="1775500"/>
                    <a:pt x="1800346" y="1776779"/>
                  </a:cubicBezTo>
                  <a:cubicBezTo>
                    <a:pt x="1804121" y="1781885"/>
                    <a:pt x="1821998" y="1768040"/>
                    <a:pt x="1825772" y="1773146"/>
                  </a:cubicBezTo>
                  <a:cubicBezTo>
                    <a:pt x="1830799" y="1780802"/>
                    <a:pt x="1835826" y="1788457"/>
                    <a:pt x="1840861" y="1794842"/>
                  </a:cubicBezTo>
                  <a:cubicBezTo>
                    <a:pt x="1843383" y="1797400"/>
                    <a:pt x="1847184" y="1798696"/>
                    <a:pt x="1848437" y="1801245"/>
                  </a:cubicBezTo>
                  <a:cubicBezTo>
                    <a:pt x="1849662" y="1807604"/>
                    <a:pt x="1852185" y="1810161"/>
                    <a:pt x="1858534" y="1810206"/>
                  </a:cubicBezTo>
                  <a:cubicBezTo>
                    <a:pt x="1862344" y="1810232"/>
                    <a:pt x="1866146" y="1811529"/>
                    <a:pt x="1868668" y="1814087"/>
                  </a:cubicBezTo>
                  <a:cubicBezTo>
                    <a:pt x="1874991" y="1817941"/>
                    <a:pt x="1880044" y="1821786"/>
                    <a:pt x="1885098" y="1825631"/>
                  </a:cubicBezTo>
                  <a:cubicBezTo>
                    <a:pt x="1891421" y="1829486"/>
                    <a:pt x="1897744" y="1833340"/>
                    <a:pt x="1900240" y="1839708"/>
                  </a:cubicBezTo>
                  <a:cubicBezTo>
                    <a:pt x="1901492" y="1842256"/>
                    <a:pt x="1902753" y="1843535"/>
                    <a:pt x="1904014" y="1844814"/>
                  </a:cubicBezTo>
                  <a:cubicBezTo>
                    <a:pt x="1909058" y="1849929"/>
                    <a:pt x="1914112" y="1853775"/>
                    <a:pt x="1919156" y="1858890"/>
                  </a:cubicBezTo>
                  <a:cubicBezTo>
                    <a:pt x="1926732" y="1865293"/>
                    <a:pt x="1933028" y="1872957"/>
                    <a:pt x="1940604" y="1879360"/>
                  </a:cubicBezTo>
                  <a:cubicBezTo>
                    <a:pt x="1943135" y="1880648"/>
                    <a:pt x="1945657" y="1883206"/>
                    <a:pt x="1948188" y="1884493"/>
                  </a:cubicBezTo>
                  <a:cubicBezTo>
                    <a:pt x="1953250" y="1887069"/>
                    <a:pt x="1958312" y="1889644"/>
                    <a:pt x="1962096" y="1893481"/>
                  </a:cubicBezTo>
                  <a:cubicBezTo>
                    <a:pt x="1965879" y="1897317"/>
                    <a:pt x="1983818" y="1874582"/>
                    <a:pt x="1986323" y="1879679"/>
                  </a:cubicBezTo>
                  <a:cubicBezTo>
                    <a:pt x="1986314" y="1880949"/>
                    <a:pt x="1987584" y="1880958"/>
                    <a:pt x="1988854" y="1880967"/>
                  </a:cubicBezTo>
                  <a:cubicBezTo>
                    <a:pt x="1996429" y="1887370"/>
                    <a:pt x="2004067" y="1884884"/>
                    <a:pt x="2011704" y="1882397"/>
                  </a:cubicBezTo>
                  <a:cubicBezTo>
                    <a:pt x="2014253" y="1881145"/>
                    <a:pt x="2016802" y="1879892"/>
                    <a:pt x="2018063" y="1881171"/>
                  </a:cubicBezTo>
                  <a:cubicBezTo>
                    <a:pt x="2026926" y="1885043"/>
                    <a:pt x="2033214" y="1893977"/>
                    <a:pt x="2044635" y="1895327"/>
                  </a:cubicBezTo>
                  <a:cubicBezTo>
                    <a:pt x="2044635" y="1895327"/>
                    <a:pt x="2045905" y="1895336"/>
                    <a:pt x="2045896" y="1896606"/>
                  </a:cubicBezTo>
                  <a:cubicBezTo>
                    <a:pt x="2048383" y="1904244"/>
                    <a:pt x="2056003" y="1904297"/>
                    <a:pt x="2062344" y="1905611"/>
                  </a:cubicBezTo>
                  <a:cubicBezTo>
                    <a:pt x="2066154" y="1905638"/>
                    <a:pt x="2069955" y="1906934"/>
                    <a:pt x="2072486" y="1908222"/>
                  </a:cubicBezTo>
                  <a:cubicBezTo>
                    <a:pt x="2080079" y="1912085"/>
                    <a:pt x="2087663" y="1917218"/>
                    <a:pt x="2096535" y="1919820"/>
                  </a:cubicBezTo>
                  <a:cubicBezTo>
                    <a:pt x="2107938" y="1923710"/>
                    <a:pt x="2119350" y="1926329"/>
                    <a:pt x="2128196" y="1932741"/>
                  </a:cubicBezTo>
                  <a:cubicBezTo>
                    <a:pt x="2129466" y="1932750"/>
                    <a:pt x="2130736" y="1932759"/>
                    <a:pt x="2130727" y="1934029"/>
                  </a:cubicBezTo>
                  <a:cubicBezTo>
                    <a:pt x="2134519" y="1936596"/>
                    <a:pt x="2140860" y="1937910"/>
                    <a:pt x="2143373" y="1941738"/>
                  </a:cubicBezTo>
                  <a:cubicBezTo>
                    <a:pt x="2147130" y="1949384"/>
                    <a:pt x="2157299" y="1948185"/>
                    <a:pt x="2162334" y="1954570"/>
                  </a:cubicBezTo>
                  <a:lnTo>
                    <a:pt x="2163604" y="1954579"/>
                  </a:lnTo>
                  <a:cubicBezTo>
                    <a:pt x="2168684" y="1954615"/>
                    <a:pt x="2173755" y="1955920"/>
                    <a:pt x="2180105" y="1955964"/>
                  </a:cubicBezTo>
                  <a:cubicBezTo>
                    <a:pt x="2182654" y="1954712"/>
                    <a:pt x="2186481" y="1952199"/>
                    <a:pt x="2189021" y="1952217"/>
                  </a:cubicBezTo>
                  <a:cubicBezTo>
                    <a:pt x="2200424" y="1956106"/>
                    <a:pt x="2211854" y="1956186"/>
                    <a:pt x="2219545" y="1946080"/>
                  </a:cubicBezTo>
                  <a:cubicBezTo>
                    <a:pt x="2220824" y="1944818"/>
                    <a:pt x="2223364" y="1944836"/>
                    <a:pt x="2225904" y="1944854"/>
                  </a:cubicBezTo>
                  <a:lnTo>
                    <a:pt x="2236063" y="1944925"/>
                  </a:lnTo>
                  <a:cubicBezTo>
                    <a:pt x="2247511" y="1942465"/>
                    <a:pt x="2257688" y="1939996"/>
                    <a:pt x="2269127" y="1938805"/>
                  </a:cubicBezTo>
                  <a:cubicBezTo>
                    <a:pt x="2274216" y="1937571"/>
                    <a:pt x="2280548" y="1940155"/>
                    <a:pt x="2285619" y="1941461"/>
                  </a:cubicBezTo>
                  <a:cubicBezTo>
                    <a:pt x="2290690" y="1942766"/>
                    <a:pt x="2295770" y="1942802"/>
                    <a:pt x="2300850" y="1942837"/>
                  </a:cubicBezTo>
                  <a:cubicBezTo>
                    <a:pt x="2307199" y="1942881"/>
                    <a:pt x="2312297" y="1940377"/>
                    <a:pt x="2318647" y="1940421"/>
                  </a:cubicBezTo>
                  <a:cubicBezTo>
                    <a:pt x="2323736" y="1939187"/>
                    <a:pt x="2330085" y="1939231"/>
                    <a:pt x="2335174" y="1937997"/>
                  </a:cubicBezTo>
                  <a:cubicBezTo>
                    <a:pt x="2346622" y="1935537"/>
                    <a:pt x="2356799" y="1933068"/>
                    <a:pt x="2368238" y="1931877"/>
                  </a:cubicBezTo>
                  <a:cubicBezTo>
                    <a:pt x="2376159" y="1888752"/>
                    <a:pt x="2375244" y="1837944"/>
                    <a:pt x="2375607" y="1785875"/>
                  </a:cubicBezTo>
                  <a:close/>
                </a:path>
              </a:pathLst>
            </a:custGeom>
            <a:blipFill>
              <a:blip r:embed="rId8"/>
              <a:stretch>
                <a:fillRect l="-92630" t="-26657" r="-94375" b="-77125"/>
              </a:stretch>
            </a:blipFill>
          </p:spPr>
          <p:txBody>
            <a:bodyPr/>
            <a:lstStyle/>
            <a:p>
              <a:endParaRPr lang="en-IN"/>
            </a:p>
          </p:txBody>
        </p:sp>
      </p:grpSp>
      <p:sp>
        <p:nvSpPr>
          <p:cNvPr id="9" name="TextBox 9"/>
          <p:cNvSpPr txBox="1"/>
          <p:nvPr/>
        </p:nvSpPr>
        <p:spPr>
          <a:xfrm>
            <a:off x="7285189" y="1729306"/>
            <a:ext cx="6009123" cy="1150271"/>
          </a:xfrm>
          <a:prstGeom prst="rect">
            <a:avLst/>
          </a:prstGeom>
        </p:spPr>
        <p:txBody>
          <a:bodyPr lIns="0" tIns="0" rIns="0" bIns="0" rtlCol="0" anchor="t">
            <a:spAutoFit/>
          </a:bodyPr>
          <a:lstStyle/>
          <a:p>
            <a:pPr marL="0" lvl="0" indent="0">
              <a:lnSpc>
                <a:spcPts val="9347"/>
              </a:lnSpc>
              <a:spcBef>
                <a:spcPct val="0"/>
              </a:spcBef>
            </a:pPr>
            <a:r>
              <a:rPr lang="en-US" sz="6725">
                <a:solidFill>
                  <a:srgbClr val="B100E8"/>
                </a:solidFill>
                <a:latin typeface="Now Bold"/>
              </a:rPr>
              <a:t>TO</a:t>
            </a:r>
            <a:r>
              <a:rPr lang="en-US" sz="6725">
                <a:solidFill>
                  <a:srgbClr val="048AFF"/>
                </a:solidFill>
                <a:latin typeface="Now Bold"/>
              </a:rPr>
              <a:t>OLS</a:t>
            </a:r>
          </a:p>
        </p:txBody>
      </p:sp>
      <p:sp>
        <p:nvSpPr>
          <p:cNvPr id="10" name="TextBox 10"/>
          <p:cNvSpPr txBox="1"/>
          <p:nvPr/>
        </p:nvSpPr>
        <p:spPr>
          <a:xfrm>
            <a:off x="9359627" y="3465606"/>
            <a:ext cx="6686933" cy="5169172"/>
          </a:xfrm>
          <a:prstGeom prst="rect">
            <a:avLst/>
          </a:prstGeom>
        </p:spPr>
        <p:txBody>
          <a:bodyPr lIns="0" tIns="0" rIns="0" bIns="0" rtlCol="0" anchor="t">
            <a:spAutoFit/>
          </a:bodyPr>
          <a:lstStyle/>
          <a:p>
            <a:pPr algn="just">
              <a:lnSpc>
                <a:spcPts val="3367"/>
              </a:lnSpc>
            </a:pPr>
            <a:r>
              <a:rPr lang="en-US" sz="2306" dirty="0">
                <a:solidFill>
                  <a:srgbClr val="FFFFFF"/>
                </a:solidFill>
                <a:latin typeface="DM Sans"/>
              </a:rPr>
              <a:t>The involves choosing the semi-automated and automated tools </a:t>
            </a:r>
            <a:r>
              <a:rPr lang="en-US" sz="2306" dirty="0" err="1">
                <a:solidFill>
                  <a:srgbClr val="FFFFFF"/>
                </a:solidFill>
                <a:latin typeface="DM Sans"/>
              </a:rPr>
              <a:t>thatwill</a:t>
            </a:r>
            <a:r>
              <a:rPr lang="en-US" sz="2306" dirty="0">
                <a:solidFill>
                  <a:srgbClr val="FFFFFF"/>
                </a:solidFill>
                <a:latin typeface="DM Sans"/>
              </a:rPr>
              <a:t> become the framework for the project. Some examples </a:t>
            </a:r>
            <a:r>
              <a:rPr lang="en-US" sz="2306" dirty="0" err="1">
                <a:solidFill>
                  <a:srgbClr val="FFFFFF"/>
                </a:solidFill>
                <a:latin typeface="DM Sans"/>
              </a:rPr>
              <a:t>mayinclude:o</a:t>
            </a:r>
            <a:r>
              <a:rPr lang="en-US" sz="2306" dirty="0">
                <a:solidFill>
                  <a:srgbClr val="FFFFFF"/>
                </a:solidFill>
                <a:latin typeface="DM Sans"/>
              </a:rPr>
              <a:t> Choosing Microsoft Publisher for web </a:t>
            </a:r>
            <a:r>
              <a:rPr lang="en-US" sz="2306" dirty="0" err="1">
                <a:solidFill>
                  <a:srgbClr val="FFFFFF"/>
                </a:solidFill>
                <a:latin typeface="DM Sans"/>
              </a:rPr>
              <a:t>designo</a:t>
            </a:r>
            <a:r>
              <a:rPr lang="en-US" sz="2306" dirty="0">
                <a:solidFill>
                  <a:srgbClr val="FFFFFF"/>
                </a:solidFill>
                <a:latin typeface="DM Sans"/>
              </a:rPr>
              <a:t> Using Selenium for testing across </a:t>
            </a:r>
            <a:r>
              <a:rPr lang="en-US" sz="2306" dirty="0" err="1">
                <a:solidFill>
                  <a:srgbClr val="FFFFFF"/>
                </a:solidFill>
                <a:latin typeface="DM Sans"/>
              </a:rPr>
              <a:t>platformso</a:t>
            </a:r>
            <a:r>
              <a:rPr lang="en-US" sz="2306" dirty="0">
                <a:solidFill>
                  <a:srgbClr val="FFFFFF"/>
                </a:solidFill>
                <a:latin typeface="DM Sans"/>
              </a:rPr>
              <a:t> Using an integrated development environment (IDE) for </a:t>
            </a:r>
            <a:r>
              <a:rPr lang="en-US" sz="2306" dirty="0" err="1">
                <a:solidFill>
                  <a:srgbClr val="FFFFFF"/>
                </a:solidFill>
                <a:latin typeface="DM Sans"/>
              </a:rPr>
              <a:t>buildingapps</a:t>
            </a:r>
            <a:r>
              <a:rPr lang="en-US" sz="2306" dirty="0">
                <a:solidFill>
                  <a:srgbClr val="FFFFFF"/>
                </a:solidFill>
                <a:latin typeface="DM Sans"/>
              </a:rPr>
              <a:t>• Software engineering tools provide a self-operating system </a:t>
            </a:r>
            <a:r>
              <a:rPr lang="en-US" sz="2306" dirty="0" err="1">
                <a:solidFill>
                  <a:srgbClr val="FFFFFF"/>
                </a:solidFill>
                <a:latin typeface="DM Sans"/>
              </a:rPr>
              <a:t>forprocesses</a:t>
            </a:r>
            <a:r>
              <a:rPr lang="en-US" sz="2306" dirty="0">
                <a:solidFill>
                  <a:srgbClr val="FFFFFF"/>
                </a:solidFill>
                <a:latin typeface="DM Sans"/>
              </a:rPr>
              <a:t> and methods. Tools are integrated which </a:t>
            </a:r>
            <a:r>
              <a:rPr lang="en-US" sz="2306" dirty="0" err="1">
                <a:solidFill>
                  <a:srgbClr val="FFFFFF"/>
                </a:solidFill>
                <a:latin typeface="DM Sans"/>
              </a:rPr>
              <a:t>meansinformation</a:t>
            </a:r>
            <a:r>
              <a:rPr lang="en-US" sz="2306" dirty="0">
                <a:solidFill>
                  <a:srgbClr val="FFFFFF"/>
                </a:solidFill>
                <a:latin typeface="DM Sans"/>
              </a:rPr>
              <a:t> created by one tool can be used by another</a:t>
            </a:r>
          </a:p>
          <a:p>
            <a:pPr>
              <a:lnSpc>
                <a:spcPts val="3000"/>
              </a:lnSpc>
            </a:pPr>
            <a:endParaRPr lang="en-US" sz="2306" dirty="0">
              <a:solidFill>
                <a:srgbClr val="FFFFFF"/>
              </a:solidFill>
              <a:latin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txBody>
          <a:bodyPr/>
          <a:lstStyle/>
          <a:p>
            <a:endParaRPr lang="en-IN"/>
          </a:p>
        </p:txBody>
      </p:sp>
      <p:grpSp>
        <p:nvGrpSpPr>
          <p:cNvPr id="3" name="Group 3"/>
          <p:cNvGrpSpPr/>
          <p:nvPr/>
        </p:nvGrpSpPr>
        <p:grpSpPr>
          <a:xfrm>
            <a:off x="-1041088" y="0"/>
            <a:ext cx="6782652" cy="10287000"/>
            <a:chOff x="0" y="0"/>
            <a:chExt cx="1786377" cy="2709333"/>
          </a:xfrm>
        </p:grpSpPr>
        <p:sp>
          <p:nvSpPr>
            <p:cNvPr id="4" name="Freeform 4"/>
            <p:cNvSpPr/>
            <p:nvPr/>
          </p:nvSpPr>
          <p:spPr>
            <a:xfrm>
              <a:off x="0" y="0"/>
              <a:ext cx="1786377" cy="2709333"/>
            </a:xfrm>
            <a:custGeom>
              <a:avLst/>
              <a:gdLst/>
              <a:ahLst/>
              <a:cxnLst/>
              <a:rect l="l" t="t" r="r" b="b"/>
              <a:pathLst>
                <a:path w="1786377" h="2709333">
                  <a:moveTo>
                    <a:pt x="0" y="0"/>
                  </a:moveTo>
                  <a:lnTo>
                    <a:pt x="1786377" y="0"/>
                  </a:lnTo>
                  <a:lnTo>
                    <a:pt x="1786377" y="2709333"/>
                  </a:lnTo>
                  <a:lnTo>
                    <a:pt x="0" y="2709333"/>
                  </a:ln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txBody>
            <a:bodyPr/>
            <a:lstStyle/>
            <a:p>
              <a:endParaRPr lang="en-IN"/>
            </a:p>
          </p:txBody>
        </p:sp>
        <p:sp>
          <p:nvSpPr>
            <p:cNvPr id="5" name="TextBox 5"/>
            <p:cNvSpPr txBox="1"/>
            <p:nvPr/>
          </p:nvSpPr>
          <p:spPr>
            <a:xfrm>
              <a:off x="0" y="-9525"/>
              <a:ext cx="812800" cy="822325"/>
            </a:xfrm>
            <a:prstGeom prst="rect">
              <a:avLst/>
            </a:prstGeom>
          </p:spPr>
          <p:txBody>
            <a:bodyPr lIns="50800" tIns="50800" rIns="50800" bIns="50800" rtlCol="0" anchor="ctr"/>
            <a:lstStyle/>
            <a:p>
              <a:pPr algn="ctr">
                <a:lnSpc>
                  <a:spcPts val="3131"/>
                </a:lnSpc>
              </a:pPr>
              <a:endParaRPr/>
            </a:p>
          </p:txBody>
        </p:sp>
      </p:grpSp>
      <p:sp>
        <p:nvSpPr>
          <p:cNvPr id="6" name="Freeform 6"/>
          <p:cNvSpPr/>
          <p:nvPr/>
        </p:nvSpPr>
        <p:spPr>
          <a:xfrm rot="-1486492">
            <a:off x="15563637" y="8055643"/>
            <a:ext cx="3391326" cy="3387087"/>
          </a:xfrm>
          <a:custGeom>
            <a:avLst/>
            <a:gdLst/>
            <a:ahLst/>
            <a:cxnLst/>
            <a:rect l="l" t="t" r="r" b="b"/>
            <a:pathLst>
              <a:path w="3391326" h="3387087">
                <a:moveTo>
                  <a:pt x="0" y="0"/>
                </a:moveTo>
                <a:lnTo>
                  <a:pt x="3391326" y="0"/>
                </a:lnTo>
                <a:lnTo>
                  <a:pt x="3391326" y="3387087"/>
                </a:lnTo>
                <a:lnTo>
                  <a:pt x="0" y="3387087"/>
                </a:lnTo>
                <a:lnTo>
                  <a:pt x="0" y="0"/>
                </a:lnTo>
                <a:close/>
              </a:path>
            </a:pathLst>
          </a:custGeom>
          <a:blipFill>
            <a:blip r:embed="rId3"/>
            <a:stretch>
              <a:fillRect/>
            </a:stretch>
          </a:blipFill>
        </p:spPr>
        <p:txBody>
          <a:bodyPr/>
          <a:lstStyle/>
          <a:p>
            <a:endParaRPr lang="en-IN"/>
          </a:p>
        </p:txBody>
      </p:sp>
      <p:sp>
        <p:nvSpPr>
          <p:cNvPr id="7" name="Freeform 7"/>
          <p:cNvSpPr/>
          <p:nvPr/>
        </p:nvSpPr>
        <p:spPr>
          <a:xfrm rot="1973881">
            <a:off x="12869941" y="-1899995"/>
            <a:ext cx="3391326" cy="3387087"/>
          </a:xfrm>
          <a:custGeom>
            <a:avLst/>
            <a:gdLst/>
            <a:ahLst/>
            <a:cxnLst/>
            <a:rect l="l" t="t" r="r" b="b"/>
            <a:pathLst>
              <a:path w="3391326" h="3387087">
                <a:moveTo>
                  <a:pt x="0" y="0"/>
                </a:moveTo>
                <a:lnTo>
                  <a:pt x="3391326" y="0"/>
                </a:lnTo>
                <a:lnTo>
                  <a:pt x="3391326" y="3387087"/>
                </a:lnTo>
                <a:lnTo>
                  <a:pt x="0" y="3387087"/>
                </a:lnTo>
                <a:lnTo>
                  <a:pt x="0" y="0"/>
                </a:lnTo>
                <a:close/>
              </a:path>
            </a:pathLst>
          </a:custGeom>
          <a:blipFill>
            <a:blip r:embed="rId3"/>
            <a:stretch>
              <a:fillRect/>
            </a:stretch>
          </a:blipFill>
        </p:spPr>
        <p:txBody>
          <a:bodyPr/>
          <a:lstStyle/>
          <a:p>
            <a:endParaRPr lang="en-IN"/>
          </a:p>
        </p:txBody>
      </p:sp>
      <p:sp>
        <p:nvSpPr>
          <p:cNvPr id="8" name="TextBox 8"/>
          <p:cNvSpPr txBox="1"/>
          <p:nvPr/>
        </p:nvSpPr>
        <p:spPr>
          <a:xfrm>
            <a:off x="6719414" y="959317"/>
            <a:ext cx="10222164" cy="1042473"/>
          </a:xfrm>
          <a:prstGeom prst="rect">
            <a:avLst/>
          </a:prstGeom>
        </p:spPr>
        <p:txBody>
          <a:bodyPr lIns="0" tIns="0" rIns="0" bIns="0" rtlCol="0" anchor="t">
            <a:spAutoFit/>
          </a:bodyPr>
          <a:lstStyle/>
          <a:p>
            <a:pPr marL="0" lvl="0" indent="0">
              <a:lnSpc>
                <a:spcPts val="8424"/>
              </a:lnSpc>
              <a:spcBef>
                <a:spcPct val="0"/>
              </a:spcBef>
            </a:pPr>
            <a:r>
              <a:rPr lang="en-US" sz="6060">
                <a:solidFill>
                  <a:srgbClr val="048AFF"/>
                </a:solidFill>
                <a:latin typeface="Now Bold"/>
              </a:rPr>
              <a:t>BENEFITS </a:t>
            </a:r>
          </a:p>
        </p:txBody>
      </p:sp>
      <p:sp>
        <p:nvSpPr>
          <p:cNvPr id="9" name="TextBox 9"/>
          <p:cNvSpPr txBox="1"/>
          <p:nvPr/>
        </p:nvSpPr>
        <p:spPr>
          <a:xfrm>
            <a:off x="6643692" y="3034689"/>
            <a:ext cx="7194808" cy="1985467"/>
          </a:xfrm>
          <a:prstGeom prst="rect">
            <a:avLst/>
          </a:prstGeom>
        </p:spPr>
        <p:txBody>
          <a:bodyPr lIns="0" tIns="0" rIns="0" bIns="0" rtlCol="0" anchor="t">
            <a:spAutoFit/>
          </a:bodyPr>
          <a:lstStyle/>
          <a:p>
            <a:pPr>
              <a:lnSpc>
                <a:spcPts val="3180"/>
              </a:lnSpc>
            </a:pPr>
            <a:r>
              <a:rPr lang="en-US" sz="2178">
                <a:solidFill>
                  <a:srgbClr val="FFFFFF"/>
                </a:solidFill>
                <a:latin typeface="DM Sans"/>
              </a:rPr>
              <a:t>Layered technology allows for changes to be made to specific layers of the software without affecting the entire system. This improves scalability and makes maintenance easier.</a:t>
            </a:r>
          </a:p>
          <a:p>
            <a:pPr>
              <a:lnSpc>
                <a:spcPts val="3180"/>
              </a:lnSpc>
            </a:pPr>
            <a:endParaRPr lang="en-US" sz="2178">
              <a:solidFill>
                <a:srgbClr val="FFFFFF"/>
              </a:solidFill>
              <a:latin typeface="DM Sans"/>
            </a:endParaRPr>
          </a:p>
        </p:txBody>
      </p:sp>
      <p:sp>
        <p:nvSpPr>
          <p:cNvPr id="10" name="TextBox 10"/>
          <p:cNvSpPr txBox="1"/>
          <p:nvPr/>
        </p:nvSpPr>
        <p:spPr>
          <a:xfrm>
            <a:off x="6643692" y="2405006"/>
            <a:ext cx="8935872" cy="492239"/>
          </a:xfrm>
          <a:prstGeom prst="rect">
            <a:avLst/>
          </a:prstGeom>
        </p:spPr>
        <p:txBody>
          <a:bodyPr lIns="0" tIns="0" rIns="0" bIns="0" rtlCol="0" anchor="t">
            <a:spAutoFit/>
          </a:bodyPr>
          <a:lstStyle/>
          <a:p>
            <a:pPr>
              <a:lnSpc>
                <a:spcPts val="3907"/>
              </a:lnSpc>
            </a:pPr>
            <a:r>
              <a:rPr lang="en-US" sz="2811">
                <a:solidFill>
                  <a:srgbClr val="B100E8"/>
                </a:solidFill>
                <a:latin typeface="Now Bold"/>
              </a:rPr>
              <a:t>Improved Scalability and Maintainability</a:t>
            </a:r>
          </a:p>
        </p:txBody>
      </p:sp>
      <p:grpSp>
        <p:nvGrpSpPr>
          <p:cNvPr id="11" name="Group 11"/>
          <p:cNvGrpSpPr/>
          <p:nvPr/>
        </p:nvGrpSpPr>
        <p:grpSpPr>
          <a:xfrm>
            <a:off x="4803638" y="2859040"/>
            <a:ext cx="1757360" cy="175736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a:ln w="190500" cap="sq">
              <a:solidFill>
                <a:srgbClr val="04001E"/>
              </a:solidFill>
              <a:prstDash val="solid"/>
              <a:miter/>
            </a:ln>
          </p:spPr>
          <p:txBody>
            <a:bodyPr/>
            <a:lstStyle/>
            <a:p>
              <a:endParaRPr lang="en-IN"/>
            </a:p>
          </p:txBody>
        </p:sp>
        <p:sp>
          <p:nvSpPr>
            <p:cNvPr id="13" name="TextBox 13"/>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14" name="Freeform 14"/>
          <p:cNvSpPr/>
          <p:nvPr/>
        </p:nvSpPr>
        <p:spPr>
          <a:xfrm>
            <a:off x="5290603" y="3329683"/>
            <a:ext cx="783430" cy="816073"/>
          </a:xfrm>
          <a:custGeom>
            <a:avLst/>
            <a:gdLst/>
            <a:ahLst/>
            <a:cxnLst/>
            <a:rect l="l" t="t" r="r" b="b"/>
            <a:pathLst>
              <a:path w="783430" h="816073">
                <a:moveTo>
                  <a:pt x="0" y="0"/>
                </a:moveTo>
                <a:lnTo>
                  <a:pt x="783430" y="0"/>
                </a:lnTo>
                <a:lnTo>
                  <a:pt x="783430" y="816073"/>
                </a:lnTo>
                <a:lnTo>
                  <a:pt x="0" y="81607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N"/>
          </a:p>
        </p:txBody>
      </p:sp>
      <p:grpSp>
        <p:nvGrpSpPr>
          <p:cNvPr id="15" name="Group 15"/>
          <p:cNvGrpSpPr/>
          <p:nvPr/>
        </p:nvGrpSpPr>
        <p:grpSpPr>
          <a:xfrm>
            <a:off x="4803638" y="5084811"/>
            <a:ext cx="1757360" cy="175736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a:ln w="190500" cap="sq">
              <a:solidFill>
                <a:srgbClr val="04001E"/>
              </a:solidFill>
              <a:prstDash val="solid"/>
              <a:miter/>
            </a:ln>
          </p:spPr>
          <p:txBody>
            <a:bodyPr/>
            <a:lstStyle/>
            <a:p>
              <a:endParaRPr lang="en-IN"/>
            </a:p>
          </p:txBody>
        </p:sp>
        <p:sp>
          <p:nvSpPr>
            <p:cNvPr id="17" name="TextBox 17"/>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18" name="TextBox 18"/>
          <p:cNvSpPr txBox="1"/>
          <p:nvPr/>
        </p:nvSpPr>
        <p:spPr>
          <a:xfrm>
            <a:off x="6719414" y="5656804"/>
            <a:ext cx="7194808" cy="1185367"/>
          </a:xfrm>
          <a:prstGeom prst="rect">
            <a:avLst/>
          </a:prstGeom>
        </p:spPr>
        <p:txBody>
          <a:bodyPr lIns="0" tIns="0" rIns="0" bIns="0" rtlCol="0" anchor="t">
            <a:spAutoFit/>
          </a:bodyPr>
          <a:lstStyle/>
          <a:p>
            <a:pPr>
              <a:lnSpc>
                <a:spcPts val="3180"/>
              </a:lnSpc>
            </a:pPr>
            <a:r>
              <a:rPr lang="en-US" sz="2178">
                <a:solidFill>
                  <a:srgbClr val="FFFFFF"/>
                </a:solidFill>
                <a:latin typeface="DM Sans"/>
              </a:rPr>
              <a:t>Each layer has a specific function and set of responsibilities. This makes it easier for developers to understand and modify specific parts of the software.</a:t>
            </a:r>
          </a:p>
        </p:txBody>
      </p:sp>
      <p:sp>
        <p:nvSpPr>
          <p:cNvPr id="19" name="TextBox 19"/>
          <p:cNvSpPr txBox="1"/>
          <p:nvPr/>
        </p:nvSpPr>
        <p:spPr>
          <a:xfrm>
            <a:off x="6719414" y="5086350"/>
            <a:ext cx="5688508" cy="1482840"/>
          </a:xfrm>
          <a:prstGeom prst="rect">
            <a:avLst/>
          </a:prstGeom>
        </p:spPr>
        <p:txBody>
          <a:bodyPr lIns="0" tIns="0" rIns="0" bIns="0" rtlCol="0" anchor="t">
            <a:spAutoFit/>
          </a:bodyPr>
          <a:lstStyle/>
          <a:p>
            <a:pPr>
              <a:lnSpc>
                <a:spcPts val="3907"/>
              </a:lnSpc>
            </a:pPr>
            <a:r>
              <a:rPr lang="en-US" sz="2811">
                <a:solidFill>
                  <a:srgbClr val="B100E8"/>
                </a:solidFill>
                <a:latin typeface="Now Bold"/>
              </a:rPr>
              <a:t>Clear Separation of Concerns</a:t>
            </a:r>
          </a:p>
          <a:p>
            <a:pPr>
              <a:lnSpc>
                <a:spcPts val="3907"/>
              </a:lnSpc>
            </a:pPr>
            <a:endParaRPr lang="en-US" sz="2811">
              <a:solidFill>
                <a:srgbClr val="B100E8"/>
              </a:solidFill>
              <a:latin typeface="Now Bold"/>
            </a:endParaRPr>
          </a:p>
          <a:p>
            <a:pPr>
              <a:lnSpc>
                <a:spcPts val="3907"/>
              </a:lnSpc>
            </a:pPr>
            <a:endParaRPr lang="en-US" sz="2811">
              <a:solidFill>
                <a:srgbClr val="B100E8"/>
              </a:solidFill>
              <a:latin typeface="Now Bold"/>
            </a:endParaRPr>
          </a:p>
        </p:txBody>
      </p:sp>
      <p:sp>
        <p:nvSpPr>
          <p:cNvPr id="20" name="Freeform 20"/>
          <p:cNvSpPr/>
          <p:nvPr/>
        </p:nvSpPr>
        <p:spPr>
          <a:xfrm>
            <a:off x="5193633" y="5521897"/>
            <a:ext cx="977370" cy="883187"/>
          </a:xfrm>
          <a:custGeom>
            <a:avLst/>
            <a:gdLst/>
            <a:ahLst/>
            <a:cxnLst/>
            <a:rect l="l" t="t" r="r" b="b"/>
            <a:pathLst>
              <a:path w="977370" h="883187">
                <a:moveTo>
                  <a:pt x="0" y="0"/>
                </a:moveTo>
                <a:lnTo>
                  <a:pt x="977370" y="0"/>
                </a:lnTo>
                <a:lnTo>
                  <a:pt x="977370" y="883187"/>
                </a:lnTo>
                <a:lnTo>
                  <a:pt x="0" y="88318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IN"/>
          </a:p>
        </p:txBody>
      </p:sp>
      <p:grpSp>
        <p:nvGrpSpPr>
          <p:cNvPr id="21" name="Group 21"/>
          <p:cNvGrpSpPr/>
          <p:nvPr/>
        </p:nvGrpSpPr>
        <p:grpSpPr>
          <a:xfrm>
            <a:off x="4803638" y="7500940"/>
            <a:ext cx="1757360" cy="1757360"/>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a:ln w="190500" cap="sq">
              <a:solidFill>
                <a:srgbClr val="04001E"/>
              </a:solidFill>
              <a:prstDash val="solid"/>
              <a:miter/>
            </a:ln>
          </p:spPr>
          <p:txBody>
            <a:bodyPr/>
            <a:lstStyle/>
            <a:p>
              <a:endParaRPr lang="en-IN"/>
            </a:p>
          </p:txBody>
        </p:sp>
        <p:sp>
          <p:nvSpPr>
            <p:cNvPr id="23" name="TextBox 23"/>
            <p:cNvSpPr txBox="1"/>
            <p:nvPr/>
          </p:nvSpPr>
          <p:spPr>
            <a:xfrm>
              <a:off x="76200" y="66675"/>
              <a:ext cx="660400" cy="669925"/>
            </a:xfrm>
            <a:prstGeom prst="rect">
              <a:avLst/>
            </a:prstGeom>
          </p:spPr>
          <p:txBody>
            <a:bodyPr lIns="50800" tIns="50800" rIns="50800" bIns="50800" rtlCol="0" anchor="ctr"/>
            <a:lstStyle/>
            <a:p>
              <a:pPr algn="ctr">
                <a:lnSpc>
                  <a:spcPts val="3131"/>
                </a:lnSpc>
              </a:pPr>
              <a:endParaRPr/>
            </a:p>
          </p:txBody>
        </p:sp>
      </p:grpSp>
      <p:sp>
        <p:nvSpPr>
          <p:cNvPr id="24" name="Freeform 24"/>
          <p:cNvSpPr/>
          <p:nvPr/>
        </p:nvSpPr>
        <p:spPr>
          <a:xfrm>
            <a:off x="5317726" y="7851920"/>
            <a:ext cx="729185" cy="1055399"/>
          </a:xfrm>
          <a:custGeom>
            <a:avLst/>
            <a:gdLst/>
            <a:ahLst/>
            <a:cxnLst/>
            <a:rect l="l" t="t" r="r" b="b"/>
            <a:pathLst>
              <a:path w="729185" h="1055399">
                <a:moveTo>
                  <a:pt x="0" y="0"/>
                </a:moveTo>
                <a:lnTo>
                  <a:pt x="729184" y="0"/>
                </a:lnTo>
                <a:lnTo>
                  <a:pt x="729184" y="1055400"/>
                </a:lnTo>
                <a:lnTo>
                  <a:pt x="0" y="10554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IN"/>
          </a:p>
        </p:txBody>
      </p:sp>
      <p:sp>
        <p:nvSpPr>
          <p:cNvPr id="25" name="TextBox 25"/>
          <p:cNvSpPr txBox="1"/>
          <p:nvPr/>
        </p:nvSpPr>
        <p:spPr>
          <a:xfrm>
            <a:off x="6719414" y="8072759"/>
            <a:ext cx="7194808" cy="1585417"/>
          </a:xfrm>
          <a:prstGeom prst="rect">
            <a:avLst/>
          </a:prstGeom>
        </p:spPr>
        <p:txBody>
          <a:bodyPr lIns="0" tIns="0" rIns="0" bIns="0" rtlCol="0" anchor="t">
            <a:spAutoFit/>
          </a:bodyPr>
          <a:lstStyle/>
          <a:p>
            <a:pPr>
              <a:lnSpc>
                <a:spcPts val="3180"/>
              </a:lnSpc>
            </a:pPr>
            <a:r>
              <a:rPr lang="en-US" sz="2178">
                <a:solidFill>
                  <a:srgbClr val="FFFFFF"/>
                </a:solidFill>
                <a:latin typeface="DM Sans"/>
              </a:rPr>
              <a:t>Layered technology promotes code reuse and modularity. Modules can be easily swapped out or used in different projects with minimal changes required.</a:t>
            </a:r>
          </a:p>
          <a:p>
            <a:pPr>
              <a:lnSpc>
                <a:spcPts val="3180"/>
              </a:lnSpc>
            </a:pPr>
            <a:endParaRPr lang="en-US" sz="2178">
              <a:solidFill>
                <a:srgbClr val="FFFFFF"/>
              </a:solidFill>
              <a:latin typeface="DM Sans"/>
            </a:endParaRPr>
          </a:p>
        </p:txBody>
      </p:sp>
      <p:sp>
        <p:nvSpPr>
          <p:cNvPr id="26" name="TextBox 26"/>
          <p:cNvSpPr txBox="1"/>
          <p:nvPr/>
        </p:nvSpPr>
        <p:spPr>
          <a:xfrm>
            <a:off x="6719414" y="7540390"/>
            <a:ext cx="7414380" cy="492239"/>
          </a:xfrm>
          <a:prstGeom prst="rect">
            <a:avLst/>
          </a:prstGeom>
        </p:spPr>
        <p:txBody>
          <a:bodyPr lIns="0" tIns="0" rIns="0" bIns="0" rtlCol="0" anchor="t">
            <a:spAutoFit/>
          </a:bodyPr>
          <a:lstStyle/>
          <a:p>
            <a:pPr>
              <a:lnSpc>
                <a:spcPts val="3907"/>
              </a:lnSpc>
            </a:pPr>
            <a:r>
              <a:rPr lang="en-US" sz="2811">
                <a:solidFill>
                  <a:srgbClr val="B100E8"/>
                </a:solidFill>
                <a:latin typeface="Now Bold"/>
              </a:rPr>
              <a:t>Increased Reusability and Modularity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0"/>
            <a:ext cx="18288000" cy="10287000"/>
          </a:xfrm>
          <a:custGeom>
            <a:avLst/>
            <a:gdLst/>
            <a:ahLst/>
            <a:cxnLst/>
            <a:rect l="l" t="t" r="r" b="b"/>
            <a:pathLst>
              <a:path w="18288000" h="10287000">
                <a:moveTo>
                  <a:pt x="0" y="10287000"/>
                </a:moveTo>
                <a:lnTo>
                  <a:pt x="18288000" y="10287000"/>
                </a:lnTo>
                <a:lnTo>
                  <a:pt x="18288000" y="0"/>
                </a:lnTo>
                <a:lnTo>
                  <a:pt x="0" y="0"/>
                </a:lnTo>
                <a:lnTo>
                  <a:pt x="0" y="10287000"/>
                </a:lnTo>
                <a:close/>
              </a:path>
            </a:pathLst>
          </a:custGeom>
          <a:blipFill>
            <a:blip r:embed="rId2"/>
            <a:stretch>
              <a:fillRect t="-38888" b="-38888"/>
            </a:stretch>
          </a:blipFill>
        </p:spPr>
        <p:txBody>
          <a:bodyPr/>
          <a:lstStyle/>
          <a:p>
            <a:endParaRPr lang="en-IN"/>
          </a:p>
        </p:txBody>
      </p:sp>
      <p:grpSp>
        <p:nvGrpSpPr>
          <p:cNvPr id="3" name="Group 3"/>
          <p:cNvGrpSpPr/>
          <p:nvPr/>
        </p:nvGrpSpPr>
        <p:grpSpPr>
          <a:xfrm>
            <a:off x="0" y="5162026"/>
            <a:ext cx="18288000" cy="5978064"/>
            <a:chOff x="0" y="0"/>
            <a:chExt cx="4816593" cy="1574469"/>
          </a:xfrm>
        </p:grpSpPr>
        <p:sp>
          <p:nvSpPr>
            <p:cNvPr id="4" name="Freeform 4"/>
            <p:cNvSpPr/>
            <p:nvPr/>
          </p:nvSpPr>
          <p:spPr>
            <a:xfrm>
              <a:off x="0" y="0"/>
              <a:ext cx="4816592" cy="1574469"/>
            </a:xfrm>
            <a:custGeom>
              <a:avLst/>
              <a:gdLst/>
              <a:ahLst/>
              <a:cxnLst/>
              <a:rect l="l" t="t" r="r" b="b"/>
              <a:pathLst>
                <a:path w="4816592" h="1574469">
                  <a:moveTo>
                    <a:pt x="0" y="0"/>
                  </a:moveTo>
                  <a:lnTo>
                    <a:pt x="4816592" y="0"/>
                  </a:lnTo>
                  <a:lnTo>
                    <a:pt x="4816592" y="1574469"/>
                  </a:lnTo>
                  <a:lnTo>
                    <a:pt x="0" y="1574469"/>
                  </a:lnTo>
                  <a:close/>
                </a:path>
              </a:pathLst>
            </a:custGeom>
            <a:gradFill rotWithShape="1">
              <a:gsLst>
                <a:gs pos="0">
                  <a:srgbClr val="048AFF">
                    <a:alpha val="100000"/>
                  </a:srgbClr>
                </a:gs>
                <a:gs pos="100000">
                  <a:srgbClr val="B100E8">
                    <a:alpha val="100000"/>
                  </a:srgbClr>
                </a:gs>
              </a:gsLst>
              <a:path path="circle">
                <a:fillToRect r="100000" b="100000"/>
              </a:path>
              <a:tileRect l="-100000" t="-100000"/>
            </a:gradFill>
          </p:spPr>
          <p:txBody>
            <a:bodyPr/>
            <a:lstStyle/>
            <a:p>
              <a:endParaRPr lang="en-IN"/>
            </a:p>
          </p:txBody>
        </p:sp>
        <p:sp>
          <p:nvSpPr>
            <p:cNvPr id="5" name="TextBox 5"/>
            <p:cNvSpPr txBox="1"/>
            <p:nvPr/>
          </p:nvSpPr>
          <p:spPr>
            <a:xfrm>
              <a:off x="0" y="-9525"/>
              <a:ext cx="812800" cy="822325"/>
            </a:xfrm>
            <a:prstGeom prst="rect">
              <a:avLst/>
            </a:prstGeom>
          </p:spPr>
          <p:txBody>
            <a:bodyPr lIns="50800" tIns="50800" rIns="50800" bIns="50800" rtlCol="0" anchor="ctr"/>
            <a:lstStyle/>
            <a:p>
              <a:pPr algn="ctr">
                <a:lnSpc>
                  <a:spcPts val="3131"/>
                </a:lnSpc>
              </a:pPr>
              <a:endParaRPr/>
            </a:p>
          </p:txBody>
        </p:sp>
      </p:grpSp>
      <p:sp>
        <p:nvSpPr>
          <p:cNvPr id="6" name="AutoShape 6"/>
          <p:cNvSpPr/>
          <p:nvPr/>
        </p:nvSpPr>
        <p:spPr>
          <a:xfrm>
            <a:off x="5924647" y="5904898"/>
            <a:ext cx="0" cy="3893203"/>
          </a:xfrm>
          <a:prstGeom prst="line">
            <a:avLst/>
          </a:prstGeom>
          <a:ln w="76200" cap="rnd">
            <a:solidFill>
              <a:srgbClr val="04001E"/>
            </a:solidFill>
            <a:prstDash val="solid"/>
            <a:headEnd type="none" w="sm" len="sm"/>
            <a:tailEnd type="none" w="sm" len="sm"/>
          </a:ln>
        </p:spPr>
        <p:txBody>
          <a:bodyPr/>
          <a:lstStyle/>
          <a:p>
            <a:endParaRPr lang="en-IN"/>
          </a:p>
        </p:txBody>
      </p:sp>
      <p:sp>
        <p:nvSpPr>
          <p:cNvPr id="7" name="TextBox 7"/>
          <p:cNvSpPr txBox="1"/>
          <p:nvPr/>
        </p:nvSpPr>
        <p:spPr>
          <a:xfrm>
            <a:off x="2111099" y="1082253"/>
            <a:ext cx="14971150" cy="983493"/>
          </a:xfrm>
          <a:prstGeom prst="rect">
            <a:avLst/>
          </a:prstGeom>
        </p:spPr>
        <p:txBody>
          <a:bodyPr lIns="0" tIns="0" rIns="0" bIns="0" rtlCol="0" anchor="t">
            <a:spAutoFit/>
          </a:bodyPr>
          <a:lstStyle/>
          <a:p>
            <a:pPr marL="0" lvl="0" indent="0" algn="ctr">
              <a:lnSpc>
                <a:spcPts val="7981"/>
              </a:lnSpc>
              <a:spcBef>
                <a:spcPct val="0"/>
              </a:spcBef>
            </a:pPr>
            <a:r>
              <a:rPr lang="en-US" sz="5741">
                <a:solidFill>
                  <a:srgbClr val="048AFF"/>
                </a:solidFill>
                <a:latin typeface="Now Bold"/>
              </a:rPr>
              <a:t>CHALLENGES </a:t>
            </a:r>
            <a:r>
              <a:rPr lang="en-US" sz="5741">
                <a:solidFill>
                  <a:srgbClr val="6E02E8"/>
                </a:solidFill>
                <a:latin typeface="Now Bold"/>
              </a:rPr>
              <a:t>AND</a:t>
            </a:r>
            <a:r>
              <a:rPr lang="en-US" sz="5741">
                <a:solidFill>
                  <a:srgbClr val="048AFF"/>
                </a:solidFill>
                <a:latin typeface="Now Bold"/>
              </a:rPr>
              <a:t> </a:t>
            </a:r>
            <a:r>
              <a:rPr lang="en-US" sz="5741">
                <a:solidFill>
                  <a:srgbClr val="B100E8"/>
                </a:solidFill>
                <a:latin typeface="Now Bold"/>
              </a:rPr>
              <a:t>CONSIDERATIONS</a:t>
            </a:r>
          </a:p>
        </p:txBody>
      </p:sp>
      <p:sp>
        <p:nvSpPr>
          <p:cNvPr id="8" name="TextBox 8"/>
          <p:cNvSpPr txBox="1"/>
          <p:nvPr/>
        </p:nvSpPr>
        <p:spPr>
          <a:xfrm>
            <a:off x="471642" y="3977969"/>
            <a:ext cx="4429577" cy="1042513"/>
          </a:xfrm>
          <a:prstGeom prst="rect">
            <a:avLst/>
          </a:prstGeom>
        </p:spPr>
        <p:txBody>
          <a:bodyPr lIns="0" tIns="0" rIns="0" bIns="0" rtlCol="0" anchor="t">
            <a:spAutoFit/>
          </a:bodyPr>
          <a:lstStyle/>
          <a:p>
            <a:pPr algn="ctr">
              <a:lnSpc>
                <a:spcPts val="4142"/>
              </a:lnSpc>
            </a:pPr>
            <a:r>
              <a:rPr lang="en-US" sz="2980">
                <a:solidFill>
                  <a:srgbClr val="B100E8"/>
                </a:solidFill>
                <a:latin typeface="Now Bold"/>
              </a:rPr>
              <a:t>COMPLEXITY AND LEARNING CURVE</a:t>
            </a:r>
          </a:p>
        </p:txBody>
      </p:sp>
      <p:sp>
        <p:nvSpPr>
          <p:cNvPr id="9" name="TextBox 9"/>
          <p:cNvSpPr txBox="1"/>
          <p:nvPr/>
        </p:nvSpPr>
        <p:spPr>
          <a:xfrm>
            <a:off x="471642" y="6274442"/>
            <a:ext cx="5214880" cy="2684580"/>
          </a:xfrm>
          <a:prstGeom prst="rect">
            <a:avLst/>
          </a:prstGeom>
        </p:spPr>
        <p:txBody>
          <a:bodyPr lIns="0" tIns="0" rIns="0" bIns="0" rtlCol="0" anchor="t">
            <a:spAutoFit/>
          </a:bodyPr>
          <a:lstStyle/>
          <a:p>
            <a:pPr algn="just">
              <a:lnSpc>
                <a:spcPts val="4064"/>
              </a:lnSpc>
            </a:pPr>
            <a:r>
              <a:rPr lang="en-US" sz="2783">
                <a:solidFill>
                  <a:srgbClr val="FFFFFF"/>
                </a:solidFill>
                <a:latin typeface="DM Sans"/>
              </a:rPr>
              <a:t>Layered technology can increase complexity and require a steeper learning curve for developers.</a:t>
            </a:r>
          </a:p>
          <a:p>
            <a:pPr algn="ctr">
              <a:lnSpc>
                <a:spcPts val="5494"/>
              </a:lnSpc>
            </a:pPr>
            <a:endParaRPr lang="en-US" sz="2783">
              <a:solidFill>
                <a:srgbClr val="FFFFFF"/>
              </a:solidFill>
              <a:latin typeface="DM Sans"/>
            </a:endParaRPr>
          </a:p>
        </p:txBody>
      </p:sp>
      <p:sp>
        <p:nvSpPr>
          <p:cNvPr id="10" name="TextBox 10"/>
          <p:cNvSpPr txBox="1"/>
          <p:nvPr/>
        </p:nvSpPr>
        <p:spPr>
          <a:xfrm>
            <a:off x="13368127" y="6373502"/>
            <a:ext cx="4592393" cy="2898845"/>
          </a:xfrm>
          <a:prstGeom prst="rect">
            <a:avLst/>
          </a:prstGeom>
        </p:spPr>
        <p:txBody>
          <a:bodyPr lIns="0" tIns="0" rIns="0" bIns="0" rtlCol="0" anchor="t">
            <a:spAutoFit/>
          </a:bodyPr>
          <a:lstStyle/>
          <a:p>
            <a:pPr algn="just">
              <a:lnSpc>
                <a:spcPts val="3992"/>
              </a:lnSpc>
            </a:pPr>
            <a:r>
              <a:rPr lang="en-US" sz="2734">
                <a:solidFill>
                  <a:srgbClr val="FFFFFF"/>
                </a:solidFill>
                <a:latin typeface="DM Sans"/>
              </a:rPr>
              <a:t>There is a risk of over-engineering the software, leading to unnecessary layers and complexity.</a:t>
            </a:r>
          </a:p>
          <a:p>
            <a:pPr algn="ctr">
              <a:lnSpc>
                <a:spcPts val="3090"/>
              </a:lnSpc>
            </a:pPr>
            <a:endParaRPr lang="en-US" sz="2734">
              <a:solidFill>
                <a:srgbClr val="FFFFFF"/>
              </a:solidFill>
              <a:latin typeface="DM Sans"/>
            </a:endParaRPr>
          </a:p>
          <a:p>
            <a:pPr algn="ctr">
              <a:lnSpc>
                <a:spcPts val="4143"/>
              </a:lnSpc>
            </a:pPr>
            <a:endParaRPr lang="en-US" sz="2734">
              <a:solidFill>
                <a:srgbClr val="FFFFFF"/>
              </a:solidFill>
              <a:latin typeface="DM Sans"/>
            </a:endParaRPr>
          </a:p>
        </p:txBody>
      </p:sp>
      <p:sp>
        <p:nvSpPr>
          <p:cNvPr id="11" name="AutoShape 11"/>
          <p:cNvSpPr/>
          <p:nvPr/>
        </p:nvSpPr>
        <p:spPr>
          <a:xfrm>
            <a:off x="13091146" y="5533152"/>
            <a:ext cx="38100" cy="4233835"/>
          </a:xfrm>
          <a:prstGeom prst="line">
            <a:avLst/>
          </a:prstGeom>
          <a:ln w="76200" cap="rnd">
            <a:solidFill>
              <a:srgbClr val="04001E"/>
            </a:solidFill>
            <a:prstDash val="solid"/>
            <a:headEnd type="none" w="sm" len="sm"/>
            <a:tailEnd type="none" w="sm" len="sm"/>
          </a:ln>
        </p:spPr>
        <p:txBody>
          <a:bodyPr/>
          <a:lstStyle/>
          <a:p>
            <a:endParaRPr lang="en-IN"/>
          </a:p>
        </p:txBody>
      </p:sp>
      <p:sp>
        <p:nvSpPr>
          <p:cNvPr id="12" name="TextBox 12"/>
          <p:cNvSpPr txBox="1"/>
          <p:nvPr/>
        </p:nvSpPr>
        <p:spPr>
          <a:xfrm>
            <a:off x="6379526" y="6309512"/>
            <a:ext cx="6256743" cy="2437081"/>
          </a:xfrm>
          <a:prstGeom prst="rect">
            <a:avLst/>
          </a:prstGeom>
        </p:spPr>
        <p:txBody>
          <a:bodyPr lIns="0" tIns="0" rIns="0" bIns="0" rtlCol="0" anchor="t">
            <a:spAutoFit/>
          </a:bodyPr>
          <a:lstStyle/>
          <a:p>
            <a:pPr algn="just">
              <a:lnSpc>
                <a:spcPts val="3921"/>
              </a:lnSpc>
            </a:pPr>
            <a:r>
              <a:rPr lang="en-US" sz="2686">
                <a:solidFill>
                  <a:srgbClr val="FFFFFF"/>
                </a:solidFill>
                <a:latin typeface="DM Sans"/>
              </a:rPr>
              <a:t>Effective communication and coordination is necessary between layers to ensure that data is handled properly and there are no conflicts.</a:t>
            </a:r>
          </a:p>
          <a:p>
            <a:pPr algn="just">
              <a:lnSpc>
                <a:spcPts val="3775"/>
              </a:lnSpc>
            </a:pPr>
            <a:endParaRPr lang="en-US" sz="2686">
              <a:solidFill>
                <a:srgbClr val="FFFFFF"/>
              </a:solidFill>
              <a:latin typeface="DM Sans"/>
            </a:endParaRPr>
          </a:p>
        </p:txBody>
      </p:sp>
      <p:sp>
        <p:nvSpPr>
          <p:cNvPr id="13" name="TextBox 13"/>
          <p:cNvSpPr txBox="1"/>
          <p:nvPr/>
        </p:nvSpPr>
        <p:spPr>
          <a:xfrm>
            <a:off x="13736591" y="4259270"/>
            <a:ext cx="4223929" cy="498960"/>
          </a:xfrm>
          <a:prstGeom prst="rect">
            <a:avLst/>
          </a:prstGeom>
        </p:spPr>
        <p:txBody>
          <a:bodyPr lIns="0" tIns="0" rIns="0" bIns="0" rtlCol="0" anchor="t">
            <a:spAutoFit/>
          </a:bodyPr>
          <a:lstStyle/>
          <a:p>
            <a:pPr algn="ctr">
              <a:lnSpc>
                <a:spcPts val="4178"/>
              </a:lnSpc>
            </a:pPr>
            <a:r>
              <a:rPr lang="en-US" sz="3006">
                <a:solidFill>
                  <a:srgbClr val="B100E8"/>
                </a:solidFill>
                <a:latin typeface="Now Bold"/>
              </a:rPr>
              <a:t>OVER-ENGINEERING</a:t>
            </a:r>
          </a:p>
        </p:txBody>
      </p:sp>
      <p:sp>
        <p:nvSpPr>
          <p:cNvPr id="14" name="TextBox 14"/>
          <p:cNvSpPr txBox="1"/>
          <p:nvPr/>
        </p:nvSpPr>
        <p:spPr>
          <a:xfrm>
            <a:off x="5924645" y="3889368"/>
            <a:ext cx="7242699" cy="2015530"/>
          </a:xfrm>
          <a:prstGeom prst="rect">
            <a:avLst/>
          </a:prstGeom>
        </p:spPr>
        <p:txBody>
          <a:bodyPr lIns="0" tIns="0" rIns="0" bIns="0" rtlCol="0" anchor="t">
            <a:spAutoFit/>
          </a:bodyPr>
          <a:lstStyle/>
          <a:p>
            <a:pPr algn="ctr">
              <a:lnSpc>
                <a:spcPts val="4176"/>
              </a:lnSpc>
            </a:pPr>
            <a:r>
              <a:rPr lang="en-US" sz="3004">
                <a:solidFill>
                  <a:srgbClr val="B100E8"/>
                </a:solidFill>
                <a:latin typeface="Now Bold"/>
              </a:rPr>
              <a:t>COMMUNICATION AND COORDINATION BETWEEN LAYERS</a:t>
            </a:r>
          </a:p>
          <a:p>
            <a:pPr algn="ctr">
              <a:lnSpc>
                <a:spcPts val="3939"/>
              </a:lnSpc>
            </a:pPr>
            <a:endParaRPr lang="en-US" sz="3004">
              <a:solidFill>
                <a:srgbClr val="B100E8"/>
              </a:solidFill>
              <a:latin typeface="Now Bold"/>
            </a:endParaRPr>
          </a:p>
          <a:p>
            <a:pPr algn="ctr">
              <a:lnSpc>
                <a:spcPts val="3939"/>
              </a:lnSpc>
            </a:pPr>
            <a:endParaRPr lang="en-US" sz="3004">
              <a:solidFill>
                <a:srgbClr val="B100E8"/>
              </a:solidFill>
              <a:latin typeface="Now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0FFF5544B327E4696DBC432501EF536" ma:contentTypeVersion="3" ma:contentTypeDescription="Create a new document." ma:contentTypeScope="" ma:versionID="229465c0be6da13136094eeedf001fd3">
  <xsd:schema xmlns:xsd="http://www.w3.org/2001/XMLSchema" xmlns:xs="http://www.w3.org/2001/XMLSchema" xmlns:p="http://schemas.microsoft.com/office/2006/metadata/properties" xmlns:ns2="ec333221-26f2-4903-9eb8-d22159498df7" targetNamespace="http://schemas.microsoft.com/office/2006/metadata/properties" ma:root="true" ma:fieldsID="5865c6dfc5836266179016c3e3c0ee85" ns2:_="">
    <xsd:import namespace="ec333221-26f2-4903-9eb8-d22159498df7"/>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c333221-26f2-4903-9eb8-d22159498df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7B456B2-08C2-4288-85E9-B0B66EED1735}">
  <ds:schemaRefs>
    <ds:schemaRef ds:uri="http://schemas.microsoft.com/office/2006/metadata/properties"/>
    <ds:schemaRef ds:uri="http://www.w3.org/2000/xmlns/"/>
  </ds:schemaRefs>
</ds:datastoreItem>
</file>

<file path=customXml/itemProps2.xml><?xml version="1.0" encoding="utf-8"?>
<ds:datastoreItem xmlns:ds="http://schemas.openxmlformats.org/officeDocument/2006/customXml" ds:itemID="{68A1186F-A834-49E3-9D24-EE56748349E7}">
  <ds:schemaRefs>
    <ds:schemaRef ds:uri="http://schemas.microsoft.com/sharepoint/v3/contenttype/forms"/>
  </ds:schemaRefs>
</ds:datastoreItem>
</file>

<file path=customXml/itemProps3.xml><?xml version="1.0" encoding="utf-8"?>
<ds:datastoreItem xmlns:ds="http://schemas.openxmlformats.org/officeDocument/2006/customXml" ds:itemID="{679A957C-F510-4AF7-BB28-8685E77BAF1E}">
  <ds:schemaRefs>
    <ds:schemaRef ds:uri="http://schemas.microsoft.com/office/2006/metadata/contentType"/>
    <ds:schemaRef ds:uri="http://schemas.microsoft.com/office/2006/metadata/properties/metaAttributes"/>
    <ds:schemaRef ds:uri="http://www.w3.org/2000/xmlns/"/>
    <ds:schemaRef ds:uri="http://www.w3.org/2001/XMLSchema"/>
    <ds:schemaRef ds:uri="ec333221-26f2-4903-9eb8-d22159498df7"/>
  </ds:schemaRefs>
</ds:datastoreItem>
</file>

<file path=docProps/app.xml><?xml version="1.0" encoding="utf-8"?>
<Properties xmlns="http://schemas.openxmlformats.org/officeDocument/2006/extended-properties" xmlns:vt="http://schemas.openxmlformats.org/officeDocument/2006/docPropsVTypes">
  <TotalTime>1</TotalTime>
  <Words>486</Words>
  <Application>Microsoft Office PowerPoint</Application>
  <PresentationFormat>Custom</PresentationFormat>
  <Paragraphs>29</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Engineering Layered Technology</dc:title>
  <dc:creator>Shreya Ingle</dc:creator>
  <cp:lastModifiedBy>Anvi Borse</cp:lastModifiedBy>
  <cp:revision>3</cp:revision>
  <dcterms:created xsi:type="dcterms:W3CDTF">2006-08-16T00:00:00Z</dcterms:created>
  <dcterms:modified xsi:type="dcterms:W3CDTF">2023-10-12T04:22:27Z</dcterms:modified>
  <dc:identifier>DAFwKeBJEBE</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0x010100F0FFF5544B327E4696DBC432501EF536</vt:lpwstr>
  </property>
</Properties>
</file>

<file path=docProps/thumbnail.jpeg>
</file>